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56" r:id="rId3"/>
    <p:sldId id="257" r:id="rId4"/>
    <p:sldId id="258" r:id="rId5"/>
    <p:sldId id="259" r:id="rId6"/>
    <p:sldId id="304" r:id="rId7"/>
    <p:sldId id="326" r:id="rId8"/>
    <p:sldId id="327" r:id="rId9"/>
    <p:sldId id="328" r:id="rId10"/>
    <p:sldId id="329" r:id="rId11"/>
    <p:sldId id="330" r:id="rId12"/>
    <p:sldId id="331" r:id="rId13"/>
    <p:sldId id="332" r:id="rId14"/>
    <p:sldId id="305" r:id="rId15"/>
    <p:sldId id="333" r:id="rId16"/>
    <p:sldId id="334" r:id="rId17"/>
    <p:sldId id="335" r:id="rId18"/>
    <p:sldId id="273" r:id="rId19"/>
    <p:sldId id="274" r:id="rId20"/>
    <p:sldId id="275" r:id="rId21"/>
    <p:sldId id="276" r:id="rId22"/>
    <p:sldId id="277" r:id="rId23"/>
    <p:sldId id="278" r:id="rId24"/>
    <p:sldId id="279" r:id="rId25"/>
    <p:sldId id="280" r:id="rId26"/>
    <p:sldId id="281" r:id="rId27"/>
    <p:sldId id="282" r:id="rId28"/>
    <p:sldId id="283" r:id="rId29"/>
    <p:sldId id="324" r:id="rId30"/>
    <p:sldId id="325" r:id="rId31"/>
    <p:sldId id="284" r:id="rId32"/>
    <p:sldId id="285" r:id="rId33"/>
    <p:sldId id="286" r:id="rId34"/>
    <p:sldId id="287" r:id="rId35"/>
    <p:sldId id="288" r:id="rId36"/>
    <p:sldId id="289" r:id="rId37"/>
    <p:sldId id="290" r:id="rId38"/>
    <p:sldId id="293" r:id="rId39"/>
    <p:sldId id="320" r:id="rId40"/>
    <p:sldId id="323" r:id="rId41"/>
    <p:sldId id="321" r:id="rId42"/>
    <p:sldId id="294" r:id="rId43"/>
    <p:sldId id="295" r:id="rId44"/>
    <p:sldId id="296" r:id="rId45"/>
    <p:sldId id="297" r:id="rId46"/>
    <p:sldId id="298" r:id="rId47"/>
    <p:sldId id="299" r:id="rId48"/>
    <p:sldId id="300" r:id="rId49"/>
    <p:sldId id="301" r:id="rId50"/>
    <p:sldId id="302"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 id="336" r:id="rId6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2" d="100"/>
          <a:sy n="92" d="100"/>
        </p:scale>
        <p:origin x="-77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65248"/>
            <a:ext cx="7772400" cy="978408"/>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dirty="0" smtClean="0"/>
              <a:t>Click to edit Master title style</a:t>
            </a:r>
            <a:endParaRPr dirty="0"/>
          </a:p>
        </p:txBody>
      </p:sp>
      <p:sp>
        <p:nvSpPr>
          <p:cNvPr id="3" name="Subtitle 2"/>
          <p:cNvSpPr>
            <a:spLocks noGrp="1"/>
          </p:cNvSpPr>
          <p:nvPr>
            <p:ph type="subTitle" idx="1"/>
          </p:nvPr>
        </p:nvSpPr>
        <p:spPr>
          <a:xfrm>
            <a:off x="685800" y="3352800"/>
            <a:ext cx="7772400" cy="877824"/>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15.03.19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p:spPr>
        <p:txBody>
          <a:bodyPr anchor="b">
            <a:noAutofit/>
          </a:bodyPr>
          <a:lstStyle>
            <a:lvl1pPr algn="l">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853" y="2130552"/>
            <a:ext cx="3657600" cy="3584448"/>
          </a:xfrm>
        </p:spPr>
        <p:txBody>
          <a:bodyPr vert="horz" lIns="91440" tIns="45720" rIns="91440" bIns="45720" rtlCol="0">
            <a:normAutofit/>
          </a:bodyPr>
          <a:lstStyle>
            <a:lvl1pPr marL="0" indent="0">
              <a:spcBef>
                <a:spcPts val="10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15.03.19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51376"/>
            <a:ext cx="7776882" cy="1014984"/>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1828800" y="457199"/>
            <a:ext cx="5486400" cy="3644153"/>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15.03.19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toryboard">
    <p:spTree>
      <p:nvGrpSpPr>
        <p:cNvPr id="1" name=""/>
        <p:cNvGrpSpPr/>
        <p:nvPr/>
      </p:nvGrpSpPr>
      <p:grpSpPr>
        <a:xfrm>
          <a:off x="0" y="0"/>
          <a:ext cx="0" cy="0"/>
          <a:chOff x="0" y="0"/>
          <a:chExt cx="0" cy="0"/>
        </a:xfrm>
      </p:grpSpPr>
      <p:sp>
        <p:nvSpPr>
          <p:cNvPr id="2" name="Title 1"/>
          <p:cNvSpPr>
            <a:spLocks noGrp="1"/>
          </p:cNvSpPr>
          <p:nvPr>
            <p:ph type="title"/>
          </p:nvPr>
        </p:nvSpPr>
        <p:spPr>
          <a:xfrm>
            <a:off x="685800" y="4155141"/>
            <a:ext cx="7776882" cy="1013011"/>
          </a:xfrm>
        </p:spPr>
        <p:txBody>
          <a:bodyPr anchor="b">
            <a:noAutofit/>
          </a:bodyPr>
          <a:lstStyle>
            <a:lvl1pPr algn="ctr">
              <a:defRPr sz="3600" b="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8580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0571" y="5181599"/>
            <a:ext cx="7776882" cy="950259"/>
          </a:xfrm>
        </p:spPr>
        <p:txBody>
          <a:bodyPr vert="horz" lIns="91440" tIns="45720" rIns="91440" bIns="45720" rtlCol="0">
            <a:normAutofit/>
          </a:bodyPr>
          <a:lstStyle>
            <a:lvl1pPr marL="0" indent="0" algn="ctr">
              <a:spcBef>
                <a:spcPts val="300"/>
              </a:spcBef>
              <a:buNone/>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15.03.19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
        <p:nvSpPr>
          <p:cNvPr id="11" name="Picture Placeholder 2"/>
          <p:cNvSpPr>
            <a:spLocks noGrp="1"/>
          </p:cNvSpPr>
          <p:nvPr>
            <p:ph type="pic" idx="13"/>
          </p:nvPr>
        </p:nvSpPr>
        <p:spPr>
          <a:xfrm>
            <a:off x="68580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6" name="Picture Placeholder 2"/>
          <p:cNvSpPr>
            <a:spLocks noGrp="1"/>
          </p:cNvSpPr>
          <p:nvPr>
            <p:ph type="pic" idx="14"/>
          </p:nvPr>
        </p:nvSpPr>
        <p:spPr>
          <a:xfrm>
            <a:off x="341249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7" name="Picture Placeholder 2"/>
          <p:cNvSpPr>
            <a:spLocks noGrp="1"/>
          </p:cNvSpPr>
          <p:nvPr>
            <p:ph type="pic" idx="15"/>
          </p:nvPr>
        </p:nvSpPr>
        <p:spPr>
          <a:xfrm>
            <a:off x="341249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8" name="Picture Placeholder 2"/>
          <p:cNvSpPr>
            <a:spLocks noGrp="1"/>
          </p:cNvSpPr>
          <p:nvPr>
            <p:ph type="pic" idx="16"/>
          </p:nvPr>
        </p:nvSpPr>
        <p:spPr>
          <a:xfrm>
            <a:off x="6139180" y="457200"/>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19" name="Picture Placeholder 2"/>
          <p:cNvSpPr>
            <a:spLocks noGrp="1"/>
          </p:cNvSpPr>
          <p:nvPr>
            <p:ph type="pic" idx="17"/>
          </p:nvPr>
        </p:nvSpPr>
        <p:spPr>
          <a:xfrm>
            <a:off x="6139180" y="2455433"/>
            <a:ext cx="2331720" cy="164592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15.03.19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15.03.19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xfrm>
            <a:off x="685800" y="1869141"/>
            <a:ext cx="7770813" cy="4257022"/>
          </a:xfrm>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15.03.19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267200"/>
            <a:ext cx="7772400" cy="977153"/>
          </a:xfrm>
        </p:spPr>
        <p:txBody>
          <a:bodyPr anchor="b" anchorCtr="0">
            <a:noAutofit/>
          </a:bodyPr>
          <a:lstStyle>
            <a:lvl1pPr>
              <a:defRPr sz="5400"/>
            </a:lvl1pPr>
          </a:lstStyle>
          <a:p>
            <a:r>
              <a:rPr lang="en-US" smtClean="0"/>
              <a:t>Click to edit Master title style</a:t>
            </a:r>
            <a:endParaRPr/>
          </a:p>
        </p:txBody>
      </p:sp>
      <p:sp>
        <p:nvSpPr>
          <p:cNvPr id="3" name="Subtitle 2"/>
          <p:cNvSpPr>
            <a:spLocks noGrp="1"/>
          </p:cNvSpPr>
          <p:nvPr>
            <p:ph type="subTitle" idx="1"/>
          </p:nvPr>
        </p:nvSpPr>
        <p:spPr>
          <a:xfrm>
            <a:off x="685799" y="5257800"/>
            <a:ext cx="7770813" cy="874058"/>
          </a:xfrm>
        </p:spPr>
        <p:txBody>
          <a:bodyPr>
            <a:normAutofit/>
          </a:bodyPr>
          <a:lstStyle>
            <a:lvl1pPr marL="0" indent="0" algn="ctr">
              <a:spcBef>
                <a:spcPts val="300"/>
              </a:spcBef>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651A0C47-018D-4460-B945-BFF7981B6CA6}" type="datetimeFigureOut">
              <a:rPr lang="en-US" smtClean="0"/>
              <a:t>15.03.19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
        <p:nvSpPr>
          <p:cNvPr id="8" name="Picture Placeholder 7"/>
          <p:cNvSpPr>
            <a:spLocks noGrp="1"/>
          </p:cNvSpPr>
          <p:nvPr>
            <p:ph type="pic" sz="quarter" idx="13"/>
          </p:nvPr>
        </p:nvSpPr>
        <p:spPr>
          <a:xfrm rot="21540000">
            <a:off x="2056196" y="424650"/>
            <a:ext cx="5031609" cy="3375800"/>
          </a:xfrm>
          <a:solidFill>
            <a:schemeClr val="bg1">
              <a:lumMod val="75000"/>
              <a:lumOff val="25000"/>
            </a:schemeClr>
          </a:solidFill>
          <a:ln w="88900">
            <a:solidFill>
              <a:schemeClr val="tx1"/>
            </a:solidFill>
            <a:miter lim="800000"/>
          </a:ln>
          <a:effectLst>
            <a:outerShdw blurRad="127000" sx="102000" sy="102000" algn="ctr" rotWithShape="0">
              <a:prstClr val="black">
                <a:alpha val="40000"/>
              </a:prstClr>
            </a:outerShdw>
          </a:effectLst>
        </p:spPr>
        <p:txBody>
          <a:bodyPr/>
          <a:lstStyle>
            <a:lvl1pPr>
              <a:buFont typeface="Arial" pitchFamily="34" charset="0"/>
              <a:buNone/>
              <a:defRPr/>
            </a:lvl1pPr>
          </a:lstStyle>
          <a:p>
            <a:r>
              <a:rPr lang="en-US" smtClean="0"/>
              <a:t>Click icon to add picture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990600"/>
            <a:ext cx="7770813" cy="1743075"/>
          </a:xfrm>
        </p:spPr>
        <p:txBody>
          <a:bodyPr vert="horz" lIns="91440" tIns="45720" rIns="91440" bIns="45720" rtlCol="0" anchor="b" anchorCtr="0">
            <a:noAutofit/>
          </a:bodyPr>
          <a:lstStyle>
            <a:lvl1pPr algn="ctr" defTabSz="914400" rtl="0" eaLnBrk="1" latinLnBrk="0" hangingPunct="1">
              <a:spcBef>
                <a:spcPct val="0"/>
              </a:spcBef>
              <a:buNone/>
              <a:defRPr sz="54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685800" y="2756647"/>
            <a:ext cx="7770813" cy="1281953"/>
          </a:xfrm>
        </p:spPr>
        <p:txBody>
          <a:bodyPr vert="horz" lIns="91440" tIns="45720" rIns="91440" bIns="45720" rtlCol="0">
            <a:normAutofit/>
          </a:bodyPr>
          <a:lstStyle>
            <a:lvl1pPr marL="0" indent="0" algn="ctr" defTabSz="914400" rtl="0" eaLnBrk="1" latinLnBrk="0" hangingPunct="1">
              <a:spcBef>
                <a:spcPts val="300"/>
              </a:spcBef>
              <a:buFontTx/>
              <a:buNone/>
              <a:defRPr sz="2000" kern="1200">
                <a:solidFill>
                  <a:schemeClr val="tx1">
                    <a:tint val="75000"/>
                  </a:schemeClr>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1A0C47-018D-4460-B945-BFF7981B6CA6}" type="datetimeFigureOut">
              <a:rPr lang="en-US" smtClean="0"/>
              <a:t>15.03.19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p>
            <a:r>
              <a:rPr lang="en-US" smtClean="0"/>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200"/>
            </a:lvl1pPr>
            <a:lvl2pPr>
              <a:defRPr sz="2000"/>
            </a:lvl2pPr>
            <a:lvl3pPr>
              <a:defRPr sz="2000"/>
            </a:lvl3pPr>
            <a:lvl4pPr>
              <a:defRPr sz="2000"/>
            </a:lvl4pPr>
            <a:lvl5pPr>
              <a:defRPr sz="20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651A0C47-018D-4460-B945-BFF7981B6CA6}" type="datetimeFigureOut">
              <a:rPr lang="en-US" smtClean="0"/>
              <a:t>15.03.19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45526" y="2438400"/>
            <a:ext cx="3611880" cy="36877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marL="2398713" indent="-336550">
              <a:defRPr sz="1600"/>
            </a:lvl8pPr>
            <a:lvl9pPr marL="2398713" indent="-3365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651A0C47-018D-4460-B945-BFF7981B6CA6}" type="datetimeFigureOut">
              <a:rPr lang="en-US" smtClean="0"/>
              <a:t>15.03.19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F5A0A-F6FC-4FFD-9B49-0DA8697211D9}" type="slidenum">
              <a:rPr lang="en-US" smtClean="0"/>
              <a:t>‹#›</a:t>
            </a:fld>
            <a:endParaRPr lang="en-US"/>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651A0C47-018D-4460-B945-BFF7981B6CA6}" type="datetimeFigureOut">
              <a:rPr lang="en-US" smtClean="0"/>
              <a:t>15.03.19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1A0C47-018D-4460-B945-BFF7981B6CA6}" type="datetimeFigureOut">
              <a:rPr lang="en-US" smtClean="0"/>
              <a:t>15.03.19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smtClean="0"/>
              <a:t>Click to edit Master title style</a:t>
            </a:r>
            <a:endParaRPr/>
          </a:p>
        </p:txBody>
      </p:sp>
      <p:sp>
        <p:nvSpPr>
          <p:cNvPr id="3" name="Content Placeholder 2"/>
          <p:cNvSpPr>
            <a:spLocks noGrp="1"/>
          </p:cNvSpPr>
          <p:nvPr>
            <p:ph idx="1"/>
          </p:nvPr>
        </p:nvSpPr>
        <p:spPr>
          <a:xfrm>
            <a:off x="4800600" y="457200"/>
            <a:ext cx="3657600" cy="56689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marL="2398713" indent="-336550">
              <a:defRPr sz="1800"/>
            </a:lvl8pPr>
            <a:lvl9pPr marL="2398713" indent="-336550">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1A0C47-018D-4460-B945-BFF7981B6CA6}" type="datetimeFigureOut">
              <a:rPr lang="en-US" smtClean="0"/>
              <a:t>15.03.19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F5A0A-F6FC-4FFD-9B49-0DA8697211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smtClean="0"/>
              <a:t>Click to edit Master title style</a:t>
            </a:r>
            <a:endParaRPr/>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620435" y="6356350"/>
            <a:ext cx="2133600" cy="365125"/>
          </a:xfrm>
          <a:prstGeom prst="rect">
            <a:avLst/>
          </a:prstGeom>
        </p:spPr>
        <p:txBody>
          <a:bodyPr vert="horz" lIns="91440" tIns="45720" rIns="91440" bIns="45720" rtlCol="0" anchor="ctr"/>
          <a:lstStyle>
            <a:lvl1pPr algn="r">
              <a:defRPr sz="1200">
                <a:solidFill>
                  <a:schemeClr val="tx1">
                    <a:tint val="75000"/>
                  </a:schemeClr>
                </a:solidFill>
                <a:effectLst>
                  <a:outerShdw blurRad="50800" dist="38100" dir="5400000" sx="101000" sy="101000" algn="t" rotWithShape="0">
                    <a:prstClr val="black">
                      <a:alpha val="40000"/>
                    </a:prstClr>
                  </a:outerShdw>
                </a:effectLst>
              </a:defRPr>
            </a:lvl1pPr>
          </a:lstStyle>
          <a:p>
            <a:fld id="{651A0C47-018D-4460-B945-BFF7981B6CA6}" type="datetimeFigureOut">
              <a:rPr lang="en-US" smtClean="0"/>
              <a:t>15.03.19</a:t>
            </a:fld>
            <a:endParaRPr lang="en-US"/>
          </a:p>
        </p:txBody>
      </p:sp>
      <p:sp>
        <p:nvSpPr>
          <p:cNvPr id="5" name="Footer Placeholder 4"/>
          <p:cNvSpPr>
            <a:spLocks noGrp="1"/>
          </p:cNvSpPr>
          <p:nvPr>
            <p:ph type="ftr" sz="quarter" idx="3"/>
          </p:nvPr>
        </p:nvSpPr>
        <p:spPr>
          <a:xfrm>
            <a:off x="354105" y="6356350"/>
            <a:ext cx="2895600" cy="365125"/>
          </a:xfrm>
          <a:prstGeom prst="rect">
            <a:avLst/>
          </a:prstGeom>
        </p:spPr>
        <p:txBody>
          <a:bodyPr vert="horz" lIns="91440" tIns="45720" rIns="91440" bIns="45720" rtlCol="0" anchor="ctr"/>
          <a:lstStyle>
            <a:lvl1pPr algn="l">
              <a:defRPr sz="1200">
                <a:solidFill>
                  <a:schemeClr val="tx1">
                    <a:tint val="75000"/>
                  </a:schemeClr>
                </a:solidFill>
                <a:effectLst>
                  <a:outerShdw blurRad="50800" dist="38100" dir="5400000" sx="101000" sy="101000" algn="t" rotWithShape="0">
                    <a:prstClr val="black">
                      <a:alpha val="40000"/>
                    </a:prstClr>
                  </a:outerShdw>
                </a:effectLst>
              </a:defRPr>
            </a:lvl1pPr>
          </a:lstStyle>
          <a:p>
            <a:endParaRPr lang="en-US"/>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lIns="91440" tIns="45720" rIns="91440" bIns="45720" rtlCol="0" anchor="ctr"/>
          <a:lstStyle>
            <a:lvl1pPr algn="ctr">
              <a:defRPr sz="1200">
                <a:solidFill>
                  <a:schemeClr val="tx1">
                    <a:tint val="75000"/>
                  </a:schemeClr>
                </a:solidFill>
                <a:effectLst>
                  <a:outerShdw blurRad="50800" dist="38100" dir="5400000" sx="101000" sy="101000" algn="t" rotWithShape="0">
                    <a:prstClr val="black">
                      <a:alpha val="40000"/>
                    </a:prstClr>
                  </a:outerShdw>
                </a:effectLst>
              </a:defRPr>
            </a:lvl1pPr>
          </a:lstStyle>
          <a:p>
            <a:fld id="{9C1F5A0A-F6FC-4FFD-9B49-0DA8697211D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solidFill>
          <a:effectLst>
            <a:outerShdw blurRad="50800" dist="50800" dir="5400000" sx="101000" sy="101000" algn="t" rotWithShape="0">
              <a:prstClr val="black">
                <a:alpha val="40000"/>
              </a:prstClr>
            </a:outerShdw>
          </a:effectLst>
          <a:latin typeface="+mj-lt"/>
          <a:ea typeface="+mj-ea"/>
          <a:cs typeface="+mj-cs"/>
        </a:defRPr>
      </a:lvl1pPr>
    </p:titleStyle>
    <p:bodyStyle>
      <a:lvl1pPr marL="342900" indent="-342900" algn="l" defTabSz="914400" rtl="0" eaLnBrk="1" latinLnBrk="0" hangingPunct="1">
        <a:spcBef>
          <a:spcPts val="2000"/>
        </a:spcBef>
        <a:buFontTx/>
        <a:buBlip>
          <a:blip r:embed="rId16"/>
        </a:buBlip>
        <a:defRPr sz="2200" kern="1200">
          <a:solidFill>
            <a:schemeClr val="tx1"/>
          </a:solidFill>
          <a:effectLst>
            <a:outerShdw blurRad="50800" dist="50800" dir="5400000" sx="101000" sy="101000" algn="t" rotWithShape="0">
              <a:prstClr val="black">
                <a:alpha val="40000"/>
              </a:prstClr>
            </a:outerShdw>
          </a:effectLst>
          <a:latin typeface="+mn-lt"/>
          <a:ea typeface="+mn-ea"/>
          <a:cs typeface="+mn-cs"/>
        </a:defRPr>
      </a:lvl1pPr>
      <a:lvl2pPr marL="685800" indent="-336550" algn="l" defTabSz="914400" rtl="0" eaLnBrk="1" latinLnBrk="0" hangingPunct="1">
        <a:spcBef>
          <a:spcPts val="600"/>
        </a:spcBef>
        <a:buFontTx/>
        <a:buBlip>
          <a:blip r:embed="rId16"/>
        </a:buBlip>
        <a:defRPr sz="2000" kern="1200">
          <a:solidFill>
            <a:schemeClr val="tx1"/>
          </a:solidFill>
          <a:effectLst>
            <a:outerShdw blurRad="50800" dist="50800" dir="5400000" sx="101000" sy="101000" algn="t" rotWithShape="0">
              <a:prstClr val="black">
                <a:alpha val="40000"/>
              </a:prstClr>
            </a:outerShdw>
          </a:effectLst>
          <a:latin typeface="+mn-lt"/>
          <a:ea typeface="+mn-ea"/>
          <a:cs typeface="+mn-cs"/>
        </a:defRPr>
      </a:lvl2pPr>
      <a:lvl3pPr marL="10350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3pPr>
      <a:lvl4pPr marL="1371600" indent="-3365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4pPr>
      <a:lvl5pPr marL="1720850" indent="-349250" algn="l" defTabSz="914400" rtl="0" eaLnBrk="1" latinLnBrk="0" hangingPunct="1">
        <a:spcBef>
          <a:spcPts val="600"/>
        </a:spcBef>
        <a:buFontTx/>
        <a:buBlip>
          <a:blip r:embed="rId16"/>
        </a:buBlip>
        <a:defRPr sz="1800" kern="1200">
          <a:solidFill>
            <a:schemeClr val="tx1"/>
          </a:solidFill>
          <a:effectLst>
            <a:outerShdw blurRad="50800" dist="50800" dir="5400000" sx="101000" sy="101000" algn="t" rotWithShape="0">
              <a:prstClr val="black">
                <a:alpha val="40000"/>
              </a:prstClr>
            </a:outerShdw>
          </a:effectLst>
          <a:latin typeface="+mn-lt"/>
          <a:ea typeface="+mn-ea"/>
          <a:cs typeface="+mn-cs"/>
        </a:defRPr>
      </a:lvl5pPr>
      <a:lvl6pPr marL="20558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1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1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4.jp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4" Type="http://schemas.openxmlformats.org/officeDocument/2006/relationships/image" Target="../media/image20.jpg"/><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5.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6.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3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3.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4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7.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5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png"/><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2" name="Picture 1" descr="yeni.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87224" cy="6964463"/>
          </a:xfrm>
          <a:prstGeom prst="rect">
            <a:avLst/>
          </a:prstGeom>
        </p:spPr>
      </p:pic>
    </p:spTree>
    <p:extLst>
      <p:ext uri="{BB962C8B-B14F-4D97-AF65-F5344CB8AC3E}">
        <p14:creationId xmlns:p14="http://schemas.microsoft.com/office/powerpoint/2010/main" val="2972755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37438" y="5907297"/>
            <a:ext cx="9088180" cy="369332"/>
          </a:xfrm>
          <a:prstGeom prst="rect">
            <a:avLst/>
          </a:prstGeom>
        </p:spPr>
        <p:txBody>
          <a:bodyPr wrap="square">
            <a:spAutoFit/>
          </a:bodyPr>
          <a:lstStyle/>
          <a:p>
            <a:pPr algn="ctr"/>
            <a:r>
              <a:rPr lang="tr-TR" dirty="0">
                <a:solidFill>
                  <a:srgbClr val="FFFFFF"/>
                </a:solidFill>
                <a:latin typeface="Arial"/>
                <a:cs typeface="Arial"/>
              </a:rPr>
              <a:t>ADANA ÇUKUROVA BÖLGESEL HAVALİMANI</a:t>
            </a:r>
            <a:endParaRPr lang="en-US" dirty="0">
              <a:solidFill>
                <a:srgbClr val="FFFFFF"/>
              </a:solidFill>
              <a:latin typeface="Arial"/>
              <a:cs typeface="Arial"/>
            </a:endParaRPr>
          </a:p>
        </p:txBody>
      </p:sp>
      <p:pic>
        <p:nvPicPr>
          <p:cNvPr id="3" name="Picture 2" descr="cb787438-1de8-4a20-9ecd-306f734637e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7078" y="1070308"/>
            <a:ext cx="6289844" cy="4717384"/>
          </a:xfrm>
          <a:prstGeom prst="rect">
            <a:avLst/>
          </a:prstGeom>
        </p:spPr>
      </p:pic>
    </p:spTree>
    <p:extLst>
      <p:ext uri="{BB962C8B-B14F-4D97-AF65-F5344CB8AC3E}">
        <p14:creationId xmlns:p14="http://schemas.microsoft.com/office/powerpoint/2010/main" val="3833119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255" y="1327275"/>
            <a:ext cx="7974210" cy="4601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151635"/>
            <a:ext cx="9144000" cy="369332"/>
          </a:xfrm>
          <a:prstGeom prst="rect">
            <a:avLst/>
          </a:prstGeom>
        </p:spPr>
        <p:txBody>
          <a:bodyPr wrap="square">
            <a:spAutoFit/>
          </a:bodyPr>
          <a:lstStyle/>
          <a:p>
            <a:pPr algn="ctr"/>
            <a:r>
              <a:rPr lang="tr-TR" dirty="0">
                <a:solidFill>
                  <a:srgbClr val="FFFFFF"/>
                </a:solidFill>
                <a:latin typeface="Arial"/>
                <a:cs typeface="Arial"/>
              </a:rPr>
              <a:t>MALATYA 7</a:t>
            </a:r>
            <a:r>
              <a:rPr lang="tr-TR" dirty="0" smtClean="0">
                <a:solidFill>
                  <a:srgbClr val="FFFFFF"/>
                </a:solidFill>
                <a:latin typeface="Arial"/>
                <a:cs typeface="Arial"/>
              </a:rPr>
              <a:t>. ANA </a:t>
            </a:r>
            <a:r>
              <a:rPr lang="tr-TR" dirty="0">
                <a:solidFill>
                  <a:srgbClr val="FFFFFF"/>
                </a:solidFill>
                <a:latin typeface="Arial"/>
                <a:cs typeface="Arial"/>
              </a:rPr>
              <a:t>JET ÜSSÜ  KOMUTANLIĞI</a:t>
            </a:r>
            <a:endParaRPr lang="en-US" dirty="0">
              <a:solidFill>
                <a:srgbClr val="FFFFFF"/>
              </a:solidFill>
              <a:latin typeface="Arial"/>
              <a:cs typeface="Arial"/>
            </a:endParaRPr>
          </a:p>
        </p:txBody>
      </p:sp>
    </p:spTree>
    <p:extLst>
      <p:ext uri="{BB962C8B-B14F-4D97-AF65-F5344CB8AC3E}">
        <p14:creationId xmlns:p14="http://schemas.microsoft.com/office/powerpoint/2010/main" val="4186616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3" name="Rectangle 2"/>
          <p:cNvSpPr/>
          <p:nvPr/>
        </p:nvSpPr>
        <p:spPr>
          <a:xfrm>
            <a:off x="0" y="6151635"/>
            <a:ext cx="9144000" cy="369332"/>
          </a:xfrm>
          <a:prstGeom prst="rect">
            <a:avLst/>
          </a:prstGeom>
        </p:spPr>
        <p:txBody>
          <a:bodyPr wrap="square">
            <a:spAutoFit/>
          </a:bodyPr>
          <a:lstStyle/>
          <a:p>
            <a:pPr algn="ctr"/>
            <a:r>
              <a:rPr lang="tr-TR" dirty="0">
                <a:solidFill>
                  <a:srgbClr val="FFFFFF"/>
                </a:solidFill>
                <a:latin typeface="Arial"/>
                <a:cs typeface="Arial"/>
              </a:rPr>
              <a:t>MALATYA 7</a:t>
            </a:r>
            <a:r>
              <a:rPr lang="tr-TR" dirty="0" smtClean="0">
                <a:solidFill>
                  <a:srgbClr val="FFFFFF"/>
                </a:solidFill>
                <a:latin typeface="Arial"/>
                <a:cs typeface="Arial"/>
              </a:rPr>
              <a:t>. ANA </a:t>
            </a:r>
            <a:r>
              <a:rPr lang="tr-TR" dirty="0">
                <a:solidFill>
                  <a:srgbClr val="FFFFFF"/>
                </a:solidFill>
                <a:latin typeface="Arial"/>
                <a:cs typeface="Arial"/>
              </a:rPr>
              <a:t>JET ÜSSÜ  KOMUTANLIĞI</a:t>
            </a:r>
            <a:endParaRPr lang="en-US" dirty="0">
              <a:solidFill>
                <a:srgbClr val="FFFFFF"/>
              </a:solidFill>
              <a:latin typeface="Arial"/>
              <a:cs typeface="Arial"/>
            </a:endParaRPr>
          </a:p>
        </p:txBody>
      </p:sp>
      <p:pic>
        <p:nvPicPr>
          <p:cNvPr id="2" name="Picture 1" descr="98255ed8-0d7e-458d-bc12-5c91d33af6c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5267" y="889579"/>
            <a:ext cx="2504446" cy="5160064"/>
          </a:xfrm>
          <a:prstGeom prst="rect">
            <a:avLst/>
          </a:prstGeom>
        </p:spPr>
      </p:pic>
      <p:pic>
        <p:nvPicPr>
          <p:cNvPr id="6" name="Picture 5" descr="0772f52a-1eea-4b37-901a-fc44c639161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8339" y="873013"/>
            <a:ext cx="2512486" cy="5176630"/>
          </a:xfrm>
          <a:prstGeom prst="rect">
            <a:avLst/>
          </a:prstGeom>
        </p:spPr>
      </p:pic>
    </p:spTree>
    <p:extLst>
      <p:ext uri="{BB962C8B-B14F-4D97-AF65-F5344CB8AC3E}">
        <p14:creationId xmlns:p14="http://schemas.microsoft.com/office/powerpoint/2010/main" val="1940839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3" name="Rectangle 2"/>
          <p:cNvSpPr/>
          <p:nvPr/>
        </p:nvSpPr>
        <p:spPr>
          <a:xfrm>
            <a:off x="0" y="6151635"/>
            <a:ext cx="9144000" cy="369332"/>
          </a:xfrm>
          <a:prstGeom prst="rect">
            <a:avLst/>
          </a:prstGeom>
        </p:spPr>
        <p:txBody>
          <a:bodyPr wrap="square">
            <a:spAutoFit/>
          </a:bodyPr>
          <a:lstStyle/>
          <a:p>
            <a:pPr algn="ctr"/>
            <a:r>
              <a:rPr lang="tr-TR" dirty="0">
                <a:solidFill>
                  <a:srgbClr val="FFFFFF"/>
                </a:solidFill>
                <a:latin typeface="Arial"/>
                <a:cs typeface="Arial"/>
              </a:rPr>
              <a:t>MALATYA 7</a:t>
            </a:r>
            <a:r>
              <a:rPr lang="tr-TR" dirty="0" smtClean="0">
                <a:solidFill>
                  <a:srgbClr val="FFFFFF"/>
                </a:solidFill>
                <a:latin typeface="Arial"/>
                <a:cs typeface="Arial"/>
              </a:rPr>
              <a:t>. ANA </a:t>
            </a:r>
            <a:r>
              <a:rPr lang="tr-TR" dirty="0">
                <a:solidFill>
                  <a:srgbClr val="FFFFFF"/>
                </a:solidFill>
                <a:latin typeface="Arial"/>
                <a:cs typeface="Arial"/>
              </a:rPr>
              <a:t>JET ÜSSÜ  KOMUTANLIĞI</a:t>
            </a:r>
            <a:endParaRPr lang="en-US" dirty="0">
              <a:solidFill>
                <a:srgbClr val="FFFFFF"/>
              </a:solidFill>
              <a:latin typeface="Arial"/>
              <a:cs typeface="Arial"/>
            </a:endParaRPr>
          </a:p>
        </p:txBody>
      </p:sp>
      <p:pic>
        <p:nvPicPr>
          <p:cNvPr id="4" name="Picture 3" descr="e3e2673d-5267-4f64-81c9-2c4986af529b.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6471" y="824496"/>
            <a:ext cx="2994358" cy="5209008"/>
          </a:xfrm>
          <a:prstGeom prst="rect">
            <a:avLst/>
          </a:prstGeom>
        </p:spPr>
      </p:pic>
      <p:pic>
        <p:nvPicPr>
          <p:cNvPr id="6" name="Picture 5" descr="966d843d-4234-409e-ac67-913770ca943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301" y="824496"/>
            <a:ext cx="3057352" cy="5209008"/>
          </a:xfrm>
          <a:prstGeom prst="rect">
            <a:avLst/>
          </a:prstGeom>
        </p:spPr>
      </p:pic>
    </p:spTree>
    <p:extLst>
      <p:ext uri="{BB962C8B-B14F-4D97-AF65-F5344CB8AC3E}">
        <p14:creationId xmlns:p14="http://schemas.microsoft.com/office/powerpoint/2010/main" val="3990888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980" y="1327275"/>
            <a:ext cx="7592404" cy="4411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125445"/>
            <a:ext cx="9144000" cy="369332"/>
          </a:xfrm>
          <a:prstGeom prst="rect">
            <a:avLst/>
          </a:prstGeom>
        </p:spPr>
        <p:txBody>
          <a:bodyPr wrap="square">
            <a:spAutoFit/>
          </a:bodyPr>
          <a:lstStyle/>
          <a:p>
            <a:pPr algn="ctr"/>
            <a:r>
              <a:rPr lang="tr-TR" dirty="0">
                <a:solidFill>
                  <a:srgbClr val="FFFFFF"/>
                </a:solidFill>
                <a:latin typeface="Arial"/>
                <a:cs typeface="Arial"/>
              </a:rPr>
              <a:t>KONYA KAYACIK LOJİSTİK MERKEZİ</a:t>
            </a:r>
            <a:endParaRPr lang="en-US" dirty="0">
              <a:solidFill>
                <a:srgbClr val="FFFFFF"/>
              </a:solidFill>
              <a:latin typeface="Arial"/>
              <a:cs typeface="Arial"/>
            </a:endParaRPr>
          </a:p>
        </p:txBody>
      </p:sp>
    </p:spTree>
    <p:extLst>
      <p:ext uri="{BB962C8B-B14F-4D97-AF65-F5344CB8AC3E}">
        <p14:creationId xmlns:p14="http://schemas.microsoft.com/office/powerpoint/2010/main" val="736347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6125445"/>
            <a:ext cx="9144000" cy="369332"/>
          </a:xfrm>
          <a:prstGeom prst="rect">
            <a:avLst/>
          </a:prstGeom>
        </p:spPr>
        <p:txBody>
          <a:bodyPr wrap="square">
            <a:spAutoFit/>
          </a:bodyPr>
          <a:lstStyle/>
          <a:p>
            <a:pPr algn="ctr"/>
            <a:r>
              <a:rPr lang="tr-TR" dirty="0">
                <a:solidFill>
                  <a:srgbClr val="FFFFFF"/>
                </a:solidFill>
                <a:latin typeface="Arial"/>
                <a:cs typeface="Arial"/>
              </a:rPr>
              <a:t>KONYA KAYACIK LOJİSTİK MERKEZİ</a:t>
            </a:r>
            <a:endParaRPr lang="en-US" dirty="0">
              <a:solidFill>
                <a:srgbClr val="FFFFFF"/>
              </a:solidFill>
              <a:latin typeface="Arial"/>
              <a:cs typeface="Arial"/>
            </a:endParaRPr>
          </a:p>
        </p:txBody>
      </p:sp>
      <p:pic>
        <p:nvPicPr>
          <p:cNvPr id="7" name="Picture 6" descr="a359abae-e58a-4a09-912a-554efa870fc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580" y="1091935"/>
            <a:ext cx="6345062" cy="4758796"/>
          </a:xfrm>
          <a:prstGeom prst="rect">
            <a:avLst/>
          </a:prstGeom>
        </p:spPr>
      </p:pic>
    </p:spTree>
    <p:extLst>
      <p:ext uri="{BB962C8B-B14F-4D97-AF65-F5344CB8AC3E}">
        <p14:creationId xmlns:p14="http://schemas.microsoft.com/office/powerpoint/2010/main" val="3245887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6125445"/>
            <a:ext cx="9144000" cy="369332"/>
          </a:xfrm>
          <a:prstGeom prst="rect">
            <a:avLst/>
          </a:prstGeom>
        </p:spPr>
        <p:txBody>
          <a:bodyPr wrap="square">
            <a:spAutoFit/>
          </a:bodyPr>
          <a:lstStyle/>
          <a:p>
            <a:pPr algn="ctr"/>
            <a:r>
              <a:rPr lang="tr-TR" dirty="0">
                <a:solidFill>
                  <a:srgbClr val="FFFFFF"/>
                </a:solidFill>
                <a:latin typeface="Arial"/>
                <a:cs typeface="Arial"/>
              </a:rPr>
              <a:t>KONYA KAYACIK LOJİSTİK MERKEZİ</a:t>
            </a:r>
            <a:endParaRPr lang="en-US" dirty="0">
              <a:solidFill>
                <a:srgbClr val="FFFFFF"/>
              </a:solidFill>
              <a:latin typeface="Arial"/>
              <a:cs typeface="Arial"/>
            </a:endParaRPr>
          </a:p>
        </p:txBody>
      </p:sp>
      <p:pic>
        <p:nvPicPr>
          <p:cNvPr id="3" name="Picture 2" descr="55041889-7395-4493-a79f-2cc55d9034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0221" y="889000"/>
            <a:ext cx="3810002" cy="5080000"/>
          </a:xfrm>
          <a:prstGeom prst="rect">
            <a:avLst/>
          </a:prstGeom>
        </p:spPr>
      </p:pic>
      <p:pic>
        <p:nvPicPr>
          <p:cNvPr id="6" name="Picture 5" descr="9817539c-f952-408f-99ef-8e78741bf36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75" y="1327275"/>
            <a:ext cx="3152588" cy="4203450"/>
          </a:xfrm>
          <a:prstGeom prst="rect">
            <a:avLst/>
          </a:prstGeom>
        </p:spPr>
      </p:pic>
    </p:spTree>
    <p:extLst>
      <p:ext uri="{BB962C8B-B14F-4D97-AF65-F5344CB8AC3E}">
        <p14:creationId xmlns:p14="http://schemas.microsoft.com/office/powerpoint/2010/main" val="3689100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6125445"/>
            <a:ext cx="9144000" cy="369332"/>
          </a:xfrm>
          <a:prstGeom prst="rect">
            <a:avLst/>
          </a:prstGeom>
        </p:spPr>
        <p:txBody>
          <a:bodyPr wrap="square">
            <a:spAutoFit/>
          </a:bodyPr>
          <a:lstStyle/>
          <a:p>
            <a:pPr algn="ctr"/>
            <a:r>
              <a:rPr lang="tr-TR" dirty="0">
                <a:solidFill>
                  <a:srgbClr val="FFFFFF"/>
                </a:solidFill>
                <a:latin typeface="Arial"/>
                <a:cs typeface="Arial"/>
              </a:rPr>
              <a:t>KONYA KAYACIK LOJİSTİK MERKEZİ</a:t>
            </a:r>
            <a:endParaRPr lang="en-US" dirty="0">
              <a:solidFill>
                <a:srgbClr val="FFFFFF"/>
              </a:solidFill>
              <a:latin typeface="Arial"/>
              <a:cs typeface="Arial"/>
            </a:endParaRPr>
          </a:p>
        </p:txBody>
      </p:sp>
      <p:pic>
        <p:nvPicPr>
          <p:cNvPr id="3" name="Picture 2" descr="a8b6b1f6-40ed-4779-86e3-e5c36c4bea4c.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778" y="1121834"/>
            <a:ext cx="6152444" cy="4614332"/>
          </a:xfrm>
          <a:prstGeom prst="rect">
            <a:avLst/>
          </a:prstGeom>
        </p:spPr>
      </p:pic>
    </p:spTree>
    <p:extLst>
      <p:ext uri="{BB962C8B-B14F-4D97-AF65-F5344CB8AC3E}">
        <p14:creationId xmlns:p14="http://schemas.microsoft.com/office/powerpoint/2010/main" val="3689100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2286000" y="1327275"/>
            <a:ext cx="4572000" cy="4585871"/>
          </a:xfrm>
          <a:prstGeom prst="rect">
            <a:avLst/>
          </a:prstGeom>
        </p:spPr>
        <p:txBody>
          <a:bodyPr>
            <a:spAutoFit/>
          </a:bodyPr>
          <a:lstStyle/>
          <a:p>
            <a:pPr algn="ctr"/>
            <a:r>
              <a:rPr lang="tr-TR" sz="2000" b="1" dirty="0">
                <a:latin typeface="Arial"/>
                <a:cs typeface="Arial"/>
              </a:rPr>
              <a:t>ANAHTAR TESLİM ÜST YAPI PROJELERİ </a:t>
            </a:r>
            <a:endParaRPr lang="tr-TR" sz="2000" b="1" dirty="0" smtClean="0">
              <a:latin typeface="Arial"/>
              <a:cs typeface="Arial"/>
            </a:endParaRPr>
          </a:p>
          <a:p>
            <a:pPr algn="ctr"/>
            <a:endParaRPr lang="tr-TR" dirty="0" smtClean="0">
              <a:latin typeface="Arial"/>
              <a:cs typeface="Arial"/>
            </a:endParaRPr>
          </a:p>
          <a:p>
            <a:pPr algn="ctr"/>
            <a:r>
              <a:rPr lang="tr-TR" dirty="0" smtClean="0">
                <a:latin typeface="Arial"/>
                <a:cs typeface="Arial"/>
              </a:rPr>
              <a:t>•RAMADI </a:t>
            </a:r>
            <a:r>
              <a:rPr lang="tr-TR" dirty="0">
                <a:latin typeface="Arial"/>
                <a:cs typeface="Arial"/>
              </a:rPr>
              <a:t>- IRAQ ONCOLOGY </a:t>
            </a:r>
            <a:r>
              <a:rPr lang="tr-TR" dirty="0" smtClean="0">
                <a:latin typeface="Arial"/>
                <a:cs typeface="Arial"/>
              </a:rPr>
              <a:t>HOSPITAL</a:t>
            </a:r>
            <a:endParaRPr lang="tr-TR" dirty="0">
              <a:latin typeface="Arial"/>
              <a:cs typeface="Arial"/>
            </a:endParaRPr>
          </a:p>
          <a:p>
            <a:pPr algn="ctr"/>
            <a:endParaRPr lang="tr-TR" dirty="0">
              <a:latin typeface="Arial"/>
              <a:cs typeface="Arial"/>
            </a:endParaRPr>
          </a:p>
          <a:p>
            <a:pPr algn="ctr"/>
            <a:r>
              <a:rPr lang="tr-TR" dirty="0">
                <a:latin typeface="Arial"/>
                <a:cs typeface="Arial"/>
              </a:rPr>
              <a:t>• </a:t>
            </a:r>
            <a:r>
              <a:rPr lang="tr-TR" dirty="0" smtClean="0">
                <a:latin typeface="Arial"/>
                <a:cs typeface="Arial"/>
              </a:rPr>
              <a:t>HILLA </a:t>
            </a:r>
            <a:r>
              <a:rPr lang="tr-TR" dirty="0">
                <a:latin typeface="Arial"/>
                <a:cs typeface="Arial"/>
              </a:rPr>
              <a:t>- IRAQ ONCOLOGY </a:t>
            </a:r>
            <a:r>
              <a:rPr lang="tr-TR" dirty="0" smtClean="0">
                <a:latin typeface="Arial"/>
                <a:cs typeface="Arial"/>
              </a:rPr>
              <a:t>HOSPITAL</a:t>
            </a:r>
            <a:endParaRPr lang="tr-TR" dirty="0">
              <a:latin typeface="Arial"/>
              <a:cs typeface="Arial"/>
            </a:endParaRPr>
          </a:p>
          <a:p>
            <a:pPr algn="ctr"/>
            <a:endParaRPr lang="tr-TR" dirty="0">
              <a:latin typeface="Arial"/>
              <a:cs typeface="Arial"/>
            </a:endParaRPr>
          </a:p>
          <a:p>
            <a:pPr algn="ctr"/>
            <a:r>
              <a:rPr lang="tr-TR" dirty="0">
                <a:latin typeface="Arial"/>
                <a:cs typeface="Arial"/>
              </a:rPr>
              <a:t>•BASRAH - IRAQ ONCOLOGY  </a:t>
            </a:r>
            <a:r>
              <a:rPr lang="tr-TR" dirty="0" smtClean="0">
                <a:latin typeface="Arial"/>
                <a:cs typeface="Arial"/>
              </a:rPr>
              <a:t>HOSPITAL</a:t>
            </a:r>
            <a:endParaRPr lang="tr-TR" dirty="0">
              <a:latin typeface="Arial"/>
              <a:cs typeface="Arial"/>
            </a:endParaRPr>
          </a:p>
          <a:p>
            <a:pPr algn="ctr"/>
            <a:endParaRPr lang="tr-TR" dirty="0">
              <a:latin typeface="Arial"/>
              <a:cs typeface="Arial"/>
            </a:endParaRPr>
          </a:p>
          <a:p>
            <a:pPr algn="ctr"/>
            <a:r>
              <a:rPr lang="tr-TR" dirty="0">
                <a:latin typeface="Arial"/>
                <a:cs typeface="Arial"/>
              </a:rPr>
              <a:t>•SÜLEYMANİYE - IRAQ  </a:t>
            </a:r>
            <a:r>
              <a:rPr lang="tr-TR" dirty="0" smtClean="0">
                <a:latin typeface="Arial"/>
                <a:cs typeface="Arial"/>
              </a:rPr>
              <a:t>HOSPITAL </a:t>
            </a:r>
            <a:endParaRPr lang="tr-TR" dirty="0">
              <a:latin typeface="Arial"/>
              <a:cs typeface="Arial"/>
            </a:endParaRPr>
          </a:p>
          <a:p>
            <a:pPr algn="ctr"/>
            <a:endParaRPr lang="tr-TR" dirty="0">
              <a:latin typeface="Arial"/>
              <a:cs typeface="Arial"/>
            </a:endParaRPr>
          </a:p>
          <a:p>
            <a:pPr algn="ctr"/>
            <a:r>
              <a:rPr lang="tr-TR" dirty="0">
                <a:latin typeface="Arial"/>
                <a:cs typeface="Arial"/>
              </a:rPr>
              <a:t>•İZMİR ADATEPE APARTMENTS COMPLEX </a:t>
            </a:r>
          </a:p>
          <a:p>
            <a:endParaRPr lang="tr-TR" dirty="0"/>
          </a:p>
          <a:p>
            <a:pPr marL="285750" indent="-285750" algn="ctr">
              <a:buFont typeface="Arial"/>
              <a:buChar char="•"/>
            </a:pPr>
            <a:r>
              <a:rPr lang="en-US" dirty="0" smtClean="0">
                <a:latin typeface="Arial"/>
                <a:cs typeface="Arial"/>
              </a:rPr>
              <a:t>AMASRA HELİPED TESİSİ</a:t>
            </a:r>
            <a:endParaRPr lang="en-US" dirty="0">
              <a:latin typeface="Arial"/>
              <a:cs typeface="Arial"/>
            </a:endParaRPr>
          </a:p>
        </p:txBody>
      </p:sp>
    </p:spTree>
    <p:extLst>
      <p:ext uri="{BB962C8B-B14F-4D97-AF65-F5344CB8AC3E}">
        <p14:creationId xmlns:p14="http://schemas.microsoft.com/office/powerpoint/2010/main" val="2657563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5955093"/>
            <a:ext cx="9144000" cy="369332"/>
          </a:xfrm>
          <a:prstGeom prst="rect">
            <a:avLst/>
          </a:prstGeom>
        </p:spPr>
        <p:txBody>
          <a:bodyPr wrap="square">
            <a:spAutoFit/>
          </a:bodyPr>
          <a:lstStyle/>
          <a:p>
            <a:pPr algn="ctr"/>
            <a:r>
              <a:rPr lang="tr-TR" dirty="0">
                <a:latin typeface="Arial"/>
                <a:cs typeface="Arial"/>
              </a:rPr>
              <a:t>RAMADI ONCOLOGY HOSPITAL</a:t>
            </a:r>
            <a:endParaRPr lang="en-US" dirty="0">
              <a:latin typeface="Arial"/>
              <a:cs typeface="Arial"/>
            </a:endParaRPr>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8418" y="1682293"/>
            <a:ext cx="5552381" cy="391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56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6" name="TextBox 5"/>
          <p:cNvSpPr txBox="1"/>
          <p:nvPr/>
        </p:nvSpPr>
        <p:spPr>
          <a:xfrm>
            <a:off x="0" y="1529625"/>
            <a:ext cx="9144000" cy="400110"/>
          </a:xfrm>
          <a:prstGeom prst="rect">
            <a:avLst/>
          </a:prstGeom>
          <a:noFill/>
        </p:spPr>
        <p:txBody>
          <a:bodyPr wrap="square" rtlCol="0">
            <a:spAutoFit/>
          </a:bodyPr>
          <a:lstStyle/>
          <a:p>
            <a:pPr algn="ctr"/>
            <a:r>
              <a:rPr lang="en-US" sz="2000" b="1" dirty="0">
                <a:latin typeface="Arial"/>
                <a:cs typeface="Arial"/>
              </a:rPr>
              <a:t>HAKKIMIZDA</a:t>
            </a:r>
          </a:p>
        </p:txBody>
      </p:sp>
      <p:sp>
        <p:nvSpPr>
          <p:cNvPr id="3" name="Rectangle 2"/>
          <p:cNvSpPr/>
          <p:nvPr/>
        </p:nvSpPr>
        <p:spPr>
          <a:xfrm>
            <a:off x="0" y="2115544"/>
            <a:ext cx="9144000" cy="4247317"/>
          </a:xfrm>
          <a:prstGeom prst="rect">
            <a:avLst/>
          </a:prstGeom>
        </p:spPr>
        <p:txBody>
          <a:bodyPr wrap="square">
            <a:spAutoFit/>
          </a:bodyPr>
          <a:lstStyle/>
          <a:p>
            <a:pPr algn="ctr"/>
            <a:r>
              <a:rPr lang="en-US" dirty="0">
                <a:latin typeface="Arial"/>
                <a:cs typeface="Arial"/>
              </a:rPr>
              <a:t>TÜRKİYE’NİN YANI SIRA ORTA DOĞU VE KUZEY AFRİKA’DA BİRÇOK HAVAALANI VE ÜSTYAPI </a:t>
            </a:r>
            <a:r>
              <a:rPr lang="en-US" dirty="0" smtClean="0">
                <a:latin typeface="Arial"/>
                <a:cs typeface="Arial"/>
              </a:rPr>
              <a:t>PROJELERİNDE YER ALAN CI APRON İNŞAAT OLARAK KALİTELİ BETON KAPLAMA PROJELERİ, HAVALİMANI APRON VE PİST, BETON KAPLAMALARI, HER TÜRLÜ YAĞMUR SUYU, DRENAJ,</a:t>
            </a:r>
          </a:p>
          <a:p>
            <a:pPr algn="ctr"/>
            <a:r>
              <a:rPr lang="en-US" dirty="0" smtClean="0">
                <a:latin typeface="Arial"/>
                <a:cs typeface="Arial"/>
              </a:rPr>
              <a:t>İÇME SUYU HATLARI GİBİ ALTYAPI İŞLERİ, BETON KAPLAMALI KANAL YAPIM İŞLERİ, YÜZEY SERTLEŞTİRİCİLİ BETON KAPLAMALARI, KALIPLI BORDÜR BETON SİSTEMLERİ, FİNİŞERLİ BETONLAR, VİBRATÖRLÜ BETONLAR, HELİKOPTER PERDAHLI BETON ALANLARINDA PROFESYONEL KADROSU VE YÖNETİM EKİBİ İLE SİZ DEĞERLİ MÜŞTERİLERİMİZE KALİTELİ HİZMET SUNMAKTAYIZ.</a:t>
            </a:r>
          </a:p>
          <a:p>
            <a:pPr algn="ctr"/>
            <a:endParaRPr lang="en-US" dirty="0" smtClean="0">
              <a:latin typeface="Arial"/>
              <a:cs typeface="Arial"/>
            </a:endParaRPr>
          </a:p>
          <a:p>
            <a:pPr algn="ctr"/>
            <a:r>
              <a:rPr lang="en-US" dirty="0" smtClean="0">
                <a:latin typeface="Arial"/>
                <a:cs typeface="Arial"/>
              </a:rPr>
              <a:t>YURT İÇİ VE YURT DIŞI PROJELERİNDE PROFESYONELLİKTEN VE KALİTEDEN ÖDÜN VERMEYEN YAPISI İLE CI APRON İNŞAAT, KALİTE MERKEZLİ ÇÖZÜM ORTAĞINIZDIR.</a:t>
            </a:r>
            <a:endParaRPr lang="en-US" dirty="0">
              <a:latin typeface="Arial"/>
              <a:cs typeface="Arial"/>
            </a:endParaRPr>
          </a:p>
          <a:p>
            <a:pPr algn="ctr"/>
            <a:endParaRPr lang="en-US" dirty="0">
              <a:latin typeface="Arial"/>
              <a:cs typeface="Arial"/>
            </a:endParaRPr>
          </a:p>
          <a:p>
            <a:r>
              <a:rPr lang="en-US" dirty="0">
                <a:latin typeface="Arial"/>
                <a:cs typeface="Arial"/>
              </a:rPr>
              <a:t> </a:t>
            </a:r>
          </a:p>
        </p:txBody>
      </p:sp>
    </p:spTree>
    <p:extLst>
      <p:ext uri="{BB962C8B-B14F-4D97-AF65-F5344CB8AC3E}">
        <p14:creationId xmlns:p14="http://schemas.microsoft.com/office/powerpoint/2010/main" val="3317377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5811390"/>
            <a:ext cx="9144000" cy="369332"/>
          </a:xfrm>
          <a:prstGeom prst="rect">
            <a:avLst/>
          </a:prstGeom>
        </p:spPr>
        <p:txBody>
          <a:bodyPr wrap="square">
            <a:spAutoFit/>
          </a:bodyPr>
          <a:lstStyle/>
          <a:p>
            <a:pPr algn="ctr"/>
            <a:r>
              <a:rPr lang="tr-TR" dirty="0">
                <a:latin typeface="Arial"/>
                <a:cs typeface="Arial"/>
              </a:rPr>
              <a:t>RAMADI ONCOLOGY HOSPITAL</a:t>
            </a:r>
            <a:endParaRPr lang="en-US" dirty="0">
              <a:latin typeface="Arial"/>
              <a:cs typeface="Arial"/>
            </a:endParaRPr>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8418" y="1567607"/>
            <a:ext cx="5552381" cy="369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56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5875261"/>
            <a:ext cx="9144000" cy="369332"/>
          </a:xfrm>
          <a:prstGeom prst="rect">
            <a:avLst/>
          </a:prstGeom>
        </p:spPr>
        <p:txBody>
          <a:bodyPr wrap="square">
            <a:spAutoFit/>
          </a:bodyPr>
          <a:lstStyle/>
          <a:p>
            <a:pPr algn="ctr"/>
            <a:r>
              <a:rPr lang="tr-TR" dirty="0">
                <a:latin typeface="Arial"/>
                <a:cs typeface="Arial"/>
              </a:rPr>
              <a:t>RAMADI ONCOLOGY HOSPITAL</a:t>
            </a:r>
            <a:endParaRPr lang="en-US" dirty="0">
              <a:latin typeface="Arial"/>
              <a:cs typeface="Arial"/>
            </a:endParaRPr>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8418" y="1620638"/>
            <a:ext cx="5552381" cy="369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563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5970456"/>
            <a:ext cx="9144000" cy="369332"/>
          </a:xfrm>
          <a:prstGeom prst="rect">
            <a:avLst/>
          </a:prstGeom>
        </p:spPr>
        <p:txBody>
          <a:bodyPr wrap="square">
            <a:spAutoFit/>
          </a:bodyPr>
          <a:lstStyle/>
          <a:p>
            <a:pPr algn="ctr"/>
            <a:r>
              <a:rPr lang="tr-TR" dirty="0">
                <a:latin typeface="Arial"/>
                <a:cs typeface="Arial"/>
              </a:rPr>
              <a:t>RAMADI ONCOLOGY HOSPITAL</a:t>
            </a:r>
            <a:endParaRPr lang="en-US" dirty="0">
              <a:latin typeface="Arial"/>
              <a:cs typeface="Arial"/>
            </a:endParaRPr>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84716" y="1661601"/>
            <a:ext cx="5552381" cy="369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646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5955093"/>
            <a:ext cx="9144000" cy="369332"/>
          </a:xfrm>
          <a:prstGeom prst="rect">
            <a:avLst/>
          </a:prstGeom>
        </p:spPr>
        <p:txBody>
          <a:bodyPr wrap="square">
            <a:spAutoFit/>
          </a:bodyPr>
          <a:lstStyle/>
          <a:p>
            <a:pPr algn="ctr"/>
            <a:r>
              <a:rPr lang="tr-TR" dirty="0">
                <a:latin typeface="Arial"/>
                <a:cs typeface="Arial"/>
              </a:rPr>
              <a:t>RAMADI ONCOLOGY HOSPITAL</a:t>
            </a:r>
            <a:endParaRPr lang="en-US" dirty="0">
              <a:latin typeface="Arial"/>
              <a:cs typeface="Arial"/>
            </a:endParaRPr>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18418" y="1745078"/>
            <a:ext cx="5552381" cy="341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646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TextBox 1"/>
          <p:cNvSpPr txBox="1"/>
          <p:nvPr/>
        </p:nvSpPr>
        <p:spPr>
          <a:xfrm>
            <a:off x="0" y="5853238"/>
            <a:ext cx="9144000" cy="923330"/>
          </a:xfrm>
          <a:prstGeom prst="rect">
            <a:avLst/>
          </a:prstGeom>
          <a:noFill/>
        </p:spPr>
        <p:txBody>
          <a:bodyPr wrap="square" rtlCol="0">
            <a:spAutoFit/>
          </a:bodyPr>
          <a:lstStyle/>
          <a:p>
            <a:pPr algn="ctr"/>
            <a:r>
              <a:rPr lang="tr-TR" dirty="0">
                <a:latin typeface="Arial"/>
                <a:cs typeface="Arial"/>
              </a:rPr>
              <a:t/>
            </a:r>
            <a:br>
              <a:rPr lang="tr-TR" dirty="0">
                <a:latin typeface="Arial"/>
                <a:cs typeface="Arial"/>
              </a:rPr>
            </a:br>
            <a:r>
              <a:rPr lang="tr-TR" dirty="0">
                <a:latin typeface="Arial"/>
                <a:cs typeface="Arial"/>
              </a:rPr>
              <a:t>BASRAH ONCOLOGY HOSPITAL</a:t>
            </a:r>
            <a:br>
              <a:rPr lang="tr-TR" dirty="0">
                <a:latin typeface="Arial"/>
                <a:cs typeface="Arial"/>
              </a:rPr>
            </a:br>
            <a:endParaRPr lang="en-US" dirty="0">
              <a:latin typeface="Arial"/>
              <a:cs typeface="Arial"/>
            </a:endParaRPr>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137669" y="1327275"/>
            <a:ext cx="473722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646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94636" y="1186171"/>
            <a:ext cx="484153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098795"/>
            <a:ext cx="9144000" cy="369332"/>
          </a:xfrm>
          <a:prstGeom prst="rect">
            <a:avLst/>
          </a:prstGeom>
        </p:spPr>
        <p:txBody>
          <a:bodyPr wrap="square">
            <a:spAutoFit/>
          </a:bodyPr>
          <a:lstStyle/>
          <a:p>
            <a:pPr algn="ctr"/>
            <a:r>
              <a:rPr lang="tr-TR" dirty="0">
                <a:latin typeface="Arial"/>
                <a:cs typeface="Arial"/>
              </a:rPr>
              <a:t>BASRAH ONCOLOGY HOSPITAL</a:t>
            </a:r>
            <a:endParaRPr lang="en-US" dirty="0">
              <a:latin typeface="Arial"/>
              <a:cs typeface="Arial"/>
            </a:endParaRPr>
          </a:p>
        </p:txBody>
      </p:sp>
    </p:spTree>
    <p:extLst>
      <p:ext uri="{BB962C8B-B14F-4D97-AF65-F5344CB8AC3E}">
        <p14:creationId xmlns:p14="http://schemas.microsoft.com/office/powerpoint/2010/main" val="31396462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6057173"/>
            <a:ext cx="9144000" cy="369332"/>
          </a:xfrm>
          <a:prstGeom prst="rect">
            <a:avLst/>
          </a:prstGeom>
        </p:spPr>
        <p:txBody>
          <a:bodyPr wrap="square">
            <a:spAutoFit/>
          </a:bodyPr>
          <a:lstStyle/>
          <a:p>
            <a:pPr algn="ctr"/>
            <a:r>
              <a:rPr lang="tr-TR" dirty="0">
                <a:latin typeface="Arial"/>
                <a:cs typeface="Arial"/>
              </a:rPr>
              <a:t>HILLA ONCOLOGY HOSPITAL</a:t>
            </a:r>
            <a:endParaRPr lang="en-US" dirty="0">
              <a:latin typeface="Arial"/>
              <a:cs typeface="Arial"/>
            </a:endParaRPr>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747892" y="1327275"/>
            <a:ext cx="5552381" cy="416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6462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5996056"/>
            <a:ext cx="9144000" cy="369332"/>
          </a:xfrm>
          <a:prstGeom prst="rect">
            <a:avLst/>
          </a:prstGeom>
        </p:spPr>
        <p:txBody>
          <a:bodyPr wrap="square">
            <a:spAutoFit/>
          </a:bodyPr>
          <a:lstStyle/>
          <a:p>
            <a:pPr algn="ctr"/>
            <a:r>
              <a:rPr lang="tr-TR" dirty="0">
                <a:latin typeface="Arial"/>
                <a:cs typeface="Arial"/>
              </a:rPr>
              <a:t>HILLA ONCOLOGY HOSPITAL</a:t>
            </a:r>
            <a:endParaRPr lang="en-US" dirty="0">
              <a:latin typeface="Arial"/>
              <a:cs typeface="Arial"/>
            </a:endParaRPr>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58326" y="1150657"/>
            <a:ext cx="495053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646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6070827"/>
            <a:ext cx="9144000" cy="369332"/>
          </a:xfrm>
          <a:prstGeom prst="rect">
            <a:avLst/>
          </a:prstGeom>
        </p:spPr>
        <p:txBody>
          <a:bodyPr wrap="square">
            <a:spAutoFit/>
          </a:bodyPr>
          <a:lstStyle/>
          <a:p>
            <a:pPr algn="ctr"/>
            <a:r>
              <a:rPr lang="tr-TR" dirty="0">
                <a:latin typeface="Arial"/>
                <a:cs typeface="Arial"/>
              </a:rPr>
              <a:t>HILLA ONCOLOGY HOSPITAL</a:t>
            </a:r>
            <a:endParaRPr lang="en-US" dirty="0">
              <a:latin typeface="Arial"/>
              <a:cs typeface="Arial"/>
            </a:endParaRPr>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09593" y="1327275"/>
            <a:ext cx="5552381" cy="416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96462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3" name="Rectangle 2"/>
          <p:cNvSpPr/>
          <p:nvPr/>
        </p:nvSpPr>
        <p:spPr>
          <a:xfrm>
            <a:off x="0" y="6057281"/>
            <a:ext cx="9144000" cy="369332"/>
          </a:xfrm>
          <a:prstGeom prst="rect">
            <a:avLst/>
          </a:prstGeom>
        </p:spPr>
        <p:txBody>
          <a:bodyPr wrap="square">
            <a:spAutoFit/>
          </a:bodyPr>
          <a:lstStyle/>
          <a:p>
            <a:pPr marL="285750" indent="-285750" algn="ctr">
              <a:buFont typeface="Arial"/>
              <a:buChar char="•"/>
            </a:pPr>
            <a:r>
              <a:rPr lang="en-US" dirty="0">
                <a:latin typeface="Arial"/>
                <a:cs typeface="Arial"/>
              </a:rPr>
              <a:t>AMASRA HELİPED TESİSİ</a:t>
            </a:r>
          </a:p>
        </p:txBody>
      </p:sp>
      <p:pic>
        <p:nvPicPr>
          <p:cNvPr id="6" name="Picture 5" descr="740d9a37-131f-4579-8603-17871a49c4e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298" y="1311418"/>
            <a:ext cx="6847550" cy="4362868"/>
          </a:xfrm>
          <a:prstGeom prst="rect">
            <a:avLst/>
          </a:prstGeom>
        </p:spPr>
      </p:pic>
    </p:spTree>
    <p:extLst>
      <p:ext uri="{BB962C8B-B14F-4D97-AF65-F5344CB8AC3E}">
        <p14:creationId xmlns:p14="http://schemas.microsoft.com/office/powerpoint/2010/main" val="3427991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TextBox 1"/>
          <p:cNvSpPr txBox="1"/>
          <p:nvPr/>
        </p:nvSpPr>
        <p:spPr>
          <a:xfrm>
            <a:off x="0" y="1327275"/>
            <a:ext cx="9144000" cy="4832093"/>
          </a:xfrm>
          <a:prstGeom prst="rect">
            <a:avLst/>
          </a:prstGeom>
          <a:noFill/>
        </p:spPr>
        <p:txBody>
          <a:bodyPr wrap="square" rtlCol="0">
            <a:spAutoFit/>
          </a:bodyPr>
          <a:lstStyle/>
          <a:p>
            <a:pPr algn="ctr"/>
            <a:r>
              <a:rPr lang="tr-TR" b="1" dirty="0"/>
              <a:t> </a:t>
            </a:r>
            <a:r>
              <a:rPr lang="tr-TR" sz="2000" b="1" dirty="0">
                <a:latin typeface="Arial"/>
                <a:cs typeface="Arial"/>
              </a:rPr>
              <a:t>MAKİNA EKİPMAN LİSTESİ</a:t>
            </a:r>
          </a:p>
          <a:p>
            <a:pPr algn="ctr"/>
            <a:r>
              <a:rPr lang="tr-TR" b="1" dirty="0">
                <a:latin typeface="Arial"/>
                <a:cs typeface="Arial"/>
              </a:rPr>
              <a:t>           </a:t>
            </a:r>
          </a:p>
          <a:p>
            <a:pPr marL="285750" lvl="0" indent="-285750" algn="ctr">
              <a:buFont typeface="Arial"/>
              <a:buChar char="•"/>
            </a:pPr>
            <a:r>
              <a:rPr lang="tr-TR" dirty="0">
                <a:latin typeface="Arial"/>
                <a:cs typeface="Arial"/>
              </a:rPr>
              <a:t>2015 MODEL </a:t>
            </a:r>
            <a:r>
              <a:rPr lang="tr-TR" dirty="0" smtClean="0">
                <a:latin typeface="Arial"/>
                <a:cs typeface="Arial"/>
              </a:rPr>
              <a:t>WIRTGEN </a:t>
            </a:r>
            <a:r>
              <a:rPr lang="tr-TR" dirty="0">
                <a:latin typeface="Arial"/>
                <a:cs typeface="Arial"/>
              </a:rPr>
              <a:t>SP500 SLIPFORM FINISHER</a:t>
            </a:r>
          </a:p>
          <a:p>
            <a:pPr algn="ctr"/>
            <a:r>
              <a:rPr lang="tr-TR" dirty="0">
                <a:latin typeface="Arial"/>
                <a:cs typeface="Arial"/>
              </a:rPr>
              <a:t> </a:t>
            </a:r>
          </a:p>
          <a:p>
            <a:pPr marL="285750" lvl="0" indent="-285750" algn="ctr">
              <a:buFont typeface="Arial"/>
              <a:buChar char="•"/>
            </a:pPr>
            <a:r>
              <a:rPr lang="tr-TR" dirty="0">
                <a:latin typeface="Arial"/>
                <a:cs typeface="Arial"/>
              </a:rPr>
              <a:t>2010 MODEL </a:t>
            </a:r>
            <a:r>
              <a:rPr lang="tr-TR" dirty="0" smtClean="0">
                <a:latin typeface="Arial"/>
                <a:cs typeface="Arial"/>
              </a:rPr>
              <a:t>HEM 12 - </a:t>
            </a:r>
            <a:r>
              <a:rPr lang="tr-TR" dirty="0">
                <a:latin typeface="Arial"/>
                <a:cs typeface="Arial"/>
              </a:rPr>
              <a:t>72 RIDING FORM FINISHER</a:t>
            </a:r>
          </a:p>
          <a:p>
            <a:pPr algn="ctr"/>
            <a:r>
              <a:rPr lang="tr-TR" dirty="0">
                <a:latin typeface="Arial"/>
                <a:cs typeface="Arial"/>
              </a:rPr>
              <a:t> </a:t>
            </a:r>
          </a:p>
          <a:p>
            <a:pPr marL="285750" lvl="0" indent="-285750" algn="ctr">
              <a:buFont typeface="Arial"/>
              <a:buChar char="•"/>
            </a:pPr>
            <a:r>
              <a:rPr lang="tr-TR" dirty="0">
                <a:latin typeface="Arial"/>
                <a:cs typeface="Arial"/>
              </a:rPr>
              <a:t>2010 MODEL  VOLVO ASPAHLT FINISHER</a:t>
            </a:r>
          </a:p>
          <a:p>
            <a:pPr algn="ctr"/>
            <a:r>
              <a:rPr lang="tr-TR" dirty="0">
                <a:latin typeface="Arial"/>
                <a:cs typeface="Arial"/>
              </a:rPr>
              <a:t> </a:t>
            </a:r>
          </a:p>
          <a:p>
            <a:pPr marL="285750" lvl="0" indent="-285750" algn="ctr">
              <a:buFont typeface="Arial"/>
              <a:buChar char="•"/>
            </a:pPr>
            <a:r>
              <a:rPr lang="tr-TR" dirty="0">
                <a:latin typeface="Arial"/>
                <a:cs typeface="Arial"/>
              </a:rPr>
              <a:t>2010 MODEL  HIDROMEK EXCAVATOR</a:t>
            </a:r>
          </a:p>
          <a:p>
            <a:pPr algn="ctr"/>
            <a:r>
              <a:rPr lang="tr-TR" dirty="0">
                <a:latin typeface="Arial"/>
                <a:cs typeface="Arial"/>
              </a:rPr>
              <a:t> </a:t>
            </a:r>
          </a:p>
          <a:p>
            <a:pPr marL="285750" lvl="0" indent="-285750" algn="ctr">
              <a:buFont typeface="Arial"/>
              <a:buChar char="•"/>
            </a:pPr>
            <a:r>
              <a:rPr lang="tr-TR" dirty="0">
                <a:latin typeface="Arial"/>
                <a:cs typeface="Arial"/>
              </a:rPr>
              <a:t>2010 MODEL  BOMAG CYLINDIR</a:t>
            </a:r>
          </a:p>
          <a:p>
            <a:pPr algn="ctr"/>
            <a:r>
              <a:rPr lang="tr-TR" dirty="0">
                <a:latin typeface="Arial"/>
                <a:cs typeface="Arial"/>
              </a:rPr>
              <a:t> </a:t>
            </a:r>
          </a:p>
          <a:p>
            <a:pPr marL="285750" lvl="0" indent="-285750" algn="ctr">
              <a:buFont typeface="Arial"/>
              <a:buChar char="•"/>
            </a:pPr>
            <a:r>
              <a:rPr lang="tr-TR" dirty="0">
                <a:latin typeface="Arial"/>
                <a:cs typeface="Arial"/>
              </a:rPr>
              <a:t>2010 MODEL  DUMPER TURKCS</a:t>
            </a:r>
          </a:p>
          <a:p>
            <a:pPr algn="ctr"/>
            <a:r>
              <a:rPr lang="tr-TR" dirty="0">
                <a:latin typeface="Arial"/>
                <a:cs typeface="Arial"/>
              </a:rPr>
              <a:t> </a:t>
            </a:r>
          </a:p>
          <a:p>
            <a:pPr marL="285750" lvl="0" indent="-285750" algn="ctr">
              <a:buFont typeface="Arial"/>
              <a:buChar char="•"/>
            </a:pPr>
            <a:r>
              <a:rPr lang="tr-TR" dirty="0">
                <a:latin typeface="Arial"/>
                <a:cs typeface="Arial"/>
              </a:rPr>
              <a:t>WATER TANKER</a:t>
            </a:r>
          </a:p>
          <a:p>
            <a:pPr algn="ctr"/>
            <a:r>
              <a:rPr lang="tr-TR" dirty="0">
                <a:latin typeface="Arial"/>
                <a:cs typeface="Arial"/>
              </a:rPr>
              <a:t> </a:t>
            </a:r>
          </a:p>
          <a:p>
            <a:pPr marL="285750" lvl="0" indent="-285750" algn="ctr">
              <a:buFont typeface="Arial"/>
              <a:buChar char="•"/>
            </a:pPr>
            <a:r>
              <a:rPr lang="tr-TR" dirty="0">
                <a:latin typeface="Arial"/>
                <a:cs typeface="Arial"/>
              </a:rPr>
              <a:t>COMPRESORS</a:t>
            </a:r>
          </a:p>
        </p:txBody>
      </p:sp>
    </p:spTree>
    <p:extLst>
      <p:ext uri="{BB962C8B-B14F-4D97-AF65-F5344CB8AC3E}">
        <p14:creationId xmlns:p14="http://schemas.microsoft.com/office/powerpoint/2010/main" val="27625533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3" name="Rectangle 2"/>
          <p:cNvSpPr/>
          <p:nvPr/>
        </p:nvSpPr>
        <p:spPr>
          <a:xfrm>
            <a:off x="0" y="6057281"/>
            <a:ext cx="9144000" cy="369332"/>
          </a:xfrm>
          <a:prstGeom prst="rect">
            <a:avLst/>
          </a:prstGeom>
        </p:spPr>
        <p:txBody>
          <a:bodyPr wrap="square">
            <a:spAutoFit/>
          </a:bodyPr>
          <a:lstStyle/>
          <a:p>
            <a:pPr marL="285750" indent="-285750" algn="ctr">
              <a:buFont typeface="Arial"/>
              <a:buChar char="•"/>
            </a:pPr>
            <a:r>
              <a:rPr lang="en-US" dirty="0">
                <a:latin typeface="Arial"/>
                <a:cs typeface="Arial"/>
              </a:rPr>
              <a:t>AMASRA HELİPED TESİSİ</a:t>
            </a:r>
          </a:p>
        </p:txBody>
      </p:sp>
      <p:pic>
        <p:nvPicPr>
          <p:cNvPr id="2" name="Picture 1" descr="7f6d87cd-bde4-4544-8d3e-d9c5f0e2a9a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390" y="1343905"/>
            <a:ext cx="6902434" cy="4713376"/>
          </a:xfrm>
          <a:prstGeom prst="rect">
            <a:avLst/>
          </a:prstGeom>
        </p:spPr>
      </p:pic>
    </p:spTree>
    <p:extLst>
      <p:ext uri="{BB962C8B-B14F-4D97-AF65-F5344CB8AC3E}">
        <p14:creationId xmlns:p14="http://schemas.microsoft.com/office/powerpoint/2010/main" val="119792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TextBox 1"/>
          <p:cNvSpPr txBox="1"/>
          <p:nvPr/>
        </p:nvSpPr>
        <p:spPr>
          <a:xfrm>
            <a:off x="0" y="1024092"/>
            <a:ext cx="9144000" cy="5693867"/>
          </a:xfrm>
          <a:prstGeom prst="rect">
            <a:avLst/>
          </a:prstGeom>
          <a:noFill/>
        </p:spPr>
        <p:txBody>
          <a:bodyPr wrap="square" rtlCol="0">
            <a:spAutoFit/>
          </a:bodyPr>
          <a:lstStyle/>
          <a:p>
            <a:pPr algn="ctr"/>
            <a:r>
              <a:rPr lang="tr-TR" sz="2000" b="1" dirty="0">
                <a:solidFill>
                  <a:srgbClr val="FFFFFF"/>
                </a:solidFill>
                <a:latin typeface="Arial"/>
                <a:cs typeface="Arial"/>
              </a:rPr>
              <a:t>BİTEN </a:t>
            </a:r>
            <a:r>
              <a:rPr lang="tr-TR" sz="2000" b="1" dirty="0" smtClean="0">
                <a:solidFill>
                  <a:srgbClr val="FFFFFF"/>
                </a:solidFill>
                <a:latin typeface="Arial"/>
                <a:cs typeface="Arial"/>
              </a:rPr>
              <a:t>YURT DIŞI </a:t>
            </a:r>
            <a:r>
              <a:rPr lang="tr-TR" sz="2000" b="1" dirty="0">
                <a:solidFill>
                  <a:srgbClr val="FFFFFF"/>
                </a:solidFill>
                <a:latin typeface="Arial"/>
                <a:cs typeface="Arial"/>
              </a:rPr>
              <a:t>PROJELERİ</a:t>
            </a:r>
            <a:br>
              <a:rPr lang="tr-TR" sz="2000" b="1" dirty="0">
                <a:solidFill>
                  <a:srgbClr val="FFFFFF"/>
                </a:solidFill>
                <a:latin typeface="Arial"/>
                <a:cs typeface="Arial"/>
              </a:rPr>
            </a:br>
            <a:endParaRPr lang="tr-TR" sz="2000" b="1" dirty="0" smtClean="0">
              <a:solidFill>
                <a:srgbClr val="FFFFFF"/>
              </a:solidFill>
              <a:latin typeface="Arial"/>
              <a:cs typeface="Arial"/>
            </a:endParaRPr>
          </a:p>
          <a:p>
            <a:pPr marL="342900" indent="-342900" algn="ctr">
              <a:buFont typeface="Arial"/>
              <a:buChar char="•"/>
            </a:pPr>
            <a:r>
              <a:rPr lang="tr-TR" dirty="0" smtClean="0">
                <a:solidFill>
                  <a:srgbClr val="FFFFFF"/>
                </a:solidFill>
                <a:latin typeface="Arial"/>
                <a:cs typeface="Arial"/>
              </a:rPr>
              <a:t>TUNUSIA  AIRPORT </a:t>
            </a:r>
          </a:p>
          <a:p>
            <a:pPr algn="ctr"/>
            <a:r>
              <a:rPr lang="tr-TR" dirty="0" smtClean="0">
                <a:solidFill>
                  <a:srgbClr val="FFFFFF"/>
                </a:solidFill>
                <a:latin typeface="Arial"/>
                <a:cs typeface="Arial"/>
              </a:rPr>
              <a:t>    </a:t>
            </a:r>
            <a:r>
              <a:rPr lang="tr-TR" dirty="0">
                <a:solidFill>
                  <a:srgbClr val="FFFFFF"/>
                </a:solidFill>
                <a:latin typeface="Arial"/>
                <a:cs typeface="Arial"/>
              </a:rPr>
              <a:t/>
            </a:r>
            <a:br>
              <a:rPr lang="tr-TR" dirty="0">
                <a:solidFill>
                  <a:srgbClr val="FFFFFF"/>
                </a:solidFill>
                <a:latin typeface="Arial"/>
                <a:cs typeface="Arial"/>
              </a:rPr>
            </a:br>
            <a:endParaRPr lang="tr-TR" dirty="0" smtClean="0">
              <a:solidFill>
                <a:srgbClr val="FFFFFF"/>
              </a:solidFill>
              <a:latin typeface="Arial"/>
              <a:cs typeface="Arial"/>
            </a:endParaRPr>
          </a:p>
          <a:p>
            <a:pPr marL="285750" indent="-285750" algn="ctr">
              <a:buFont typeface="Arial"/>
              <a:buChar char="•"/>
            </a:pPr>
            <a:r>
              <a:rPr lang="tr-TR" dirty="0" smtClean="0">
                <a:solidFill>
                  <a:srgbClr val="FFFFFF"/>
                </a:solidFill>
                <a:latin typeface="Arial"/>
                <a:cs typeface="Arial"/>
              </a:rPr>
              <a:t>DAMASCUS AIRPORT</a:t>
            </a:r>
          </a:p>
          <a:p>
            <a:pPr marL="285750" indent="-285750" algn="ctr">
              <a:buFont typeface="Arial"/>
              <a:buChar char="•"/>
            </a:pPr>
            <a:endParaRPr lang="tr-TR" dirty="0" smtClean="0">
              <a:solidFill>
                <a:srgbClr val="FFFFFF"/>
              </a:solidFill>
              <a:latin typeface="Arial"/>
              <a:cs typeface="Arial"/>
            </a:endParaRPr>
          </a:p>
          <a:p>
            <a:pPr marL="285750" indent="-285750" algn="ctr">
              <a:buFont typeface="Arial"/>
              <a:buChar char="•"/>
            </a:pPr>
            <a:endParaRPr lang="tr-TR" dirty="0">
              <a:solidFill>
                <a:srgbClr val="FFFFFF"/>
              </a:solidFill>
              <a:latin typeface="Arial"/>
              <a:cs typeface="Arial"/>
            </a:endParaRPr>
          </a:p>
          <a:p>
            <a:pPr marL="285750" indent="-285750" algn="ctr">
              <a:buFont typeface="Arial"/>
              <a:buChar char="•"/>
            </a:pPr>
            <a:r>
              <a:rPr lang="tr-TR" dirty="0" smtClean="0">
                <a:solidFill>
                  <a:srgbClr val="FFFFFF"/>
                </a:solidFill>
                <a:latin typeface="Arial"/>
                <a:cs typeface="Arial"/>
              </a:rPr>
              <a:t>AŞGABAT  AIRPORT</a:t>
            </a:r>
          </a:p>
          <a:p>
            <a:pPr algn="ctr"/>
            <a:endParaRPr lang="tr-TR" dirty="0" smtClean="0">
              <a:solidFill>
                <a:srgbClr val="FFFFFF"/>
              </a:solidFill>
              <a:latin typeface="Arial"/>
              <a:cs typeface="Arial"/>
            </a:endParaRPr>
          </a:p>
          <a:p>
            <a:pPr marL="285750" indent="-285750" algn="ctr">
              <a:buFont typeface="Arial"/>
              <a:buChar char="•"/>
            </a:pPr>
            <a:endParaRPr lang="tr-TR" dirty="0">
              <a:solidFill>
                <a:srgbClr val="FFFFFF"/>
              </a:solidFill>
              <a:latin typeface="Arial"/>
              <a:cs typeface="Arial"/>
            </a:endParaRPr>
          </a:p>
          <a:p>
            <a:pPr marL="285750" indent="-285750" algn="ctr">
              <a:buFont typeface="Arial"/>
              <a:buChar char="•"/>
            </a:pPr>
            <a:r>
              <a:rPr lang="tr-TR" dirty="0" smtClean="0">
                <a:solidFill>
                  <a:srgbClr val="FFFFFF"/>
                </a:solidFill>
                <a:latin typeface="Arial"/>
                <a:cs typeface="Arial"/>
              </a:rPr>
              <a:t>RİYADH  AIRPORT</a:t>
            </a:r>
          </a:p>
          <a:p>
            <a:pPr algn="ctr"/>
            <a:endParaRPr lang="tr-TR" dirty="0" smtClean="0">
              <a:solidFill>
                <a:srgbClr val="FFFFFF"/>
              </a:solidFill>
              <a:latin typeface="Arial"/>
              <a:cs typeface="Arial"/>
            </a:endParaRPr>
          </a:p>
          <a:p>
            <a:pPr marL="285750" indent="-285750" algn="ctr">
              <a:buFont typeface="Arial"/>
              <a:buChar char="•"/>
            </a:pPr>
            <a:endParaRPr lang="tr-TR" dirty="0">
              <a:solidFill>
                <a:srgbClr val="FFFFFF"/>
              </a:solidFill>
              <a:latin typeface="Arial"/>
              <a:cs typeface="Arial"/>
            </a:endParaRPr>
          </a:p>
          <a:p>
            <a:pPr marL="285750" indent="-285750" algn="ctr">
              <a:buFont typeface="Arial"/>
              <a:buChar char="•"/>
            </a:pPr>
            <a:r>
              <a:rPr lang="tr-TR" dirty="0" smtClean="0">
                <a:solidFill>
                  <a:srgbClr val="FFFFFF"/>
                </a:solidFill>
                <a:latin typeface="Arial"/>
                <a:cs typeface="Arial"/>
              </a:rPr>
              <a:t>TBİLİSİ  AIRPORT</a:t>
            </a:r>
          </a:p>
          <a:p>
            <a:pPr algn="ctr"/>
            <a:endParaRPr lang="tr-TR" dirty="0" smtClean="0">
              <a:solidFill>
                <a:srgbClr val="FFFFFF"/>
              </a:solidFill>
              <a:latin typeface="Arial"/>
              <a:cs typeface="Arial"/>
            </a:endParaRPr>
          </a:p>
          <a:p>
            <a:pPr algn="ctr"/>
            <a:endParaRPr lang="tr-TR" dirty="0">
              <a:solidFill>
                <a:srgbClr val="FFFFFF"/>
              </a:solidFill>
              <a:latin typeface="Arial"/>
              <a:cs typeface="Arial"/>
            </a:endParaRPr>
          </a:p>
          <a:p>
            <a:pPr marL="285750" indent="-285750" algn="ctr">
              <a:buFont typeface="Arial"/>
              <a:buChar char="•"/>
            </a:pPr>
            <a:r>
              <a:rPr lang="tr-TR" dirty="0" smtClean="0">
                <a:solidFill>
                  <a:srgbClr val="FFFFFF"/>
                </a:solidFill>
                <a:latin typeface="Arial"/>
                <a:cs typeface="Arial"/>
              </a:rPr>
              <a:t>JEDDAH AIRPORT</a:t>
            </a:r>
          </a:p>
          <a:p>
            <a:pPr algn="ctr"/>
            <a:r>
              <a:rPr lang="tr-TR" dirty="0">
                <a:solidFill>
                  <a:srgbClr val="FFFFFF"/>
                </a:solidFill>
              </a:rPr>
              <a:t/>
            </a:r>
            <a:br>
              <a:rPr lang="tr-TR" dirty="0">
                <a:solidFill>
                  <a:srgbClr val="FFFFFF"/>
                </a:solidFill>
              </a:rPr>
            </a:br>
            <a:endParaRPr lang="en-US" dirty="0">
              <a:solidFill>
                <a:srgbClr val="FFFFFF"/>
              </a:solidFill>
            </a:endParaRPr>
          </a:p>
        </p:txBody>
      </p:sp>
    </p:spTree>
    <p:extLst>
      <p:ext uri="{BB962C8B-B14F-4D97-AF65-F5344CB8AC3E}">
        <p14:creationId xmlns:p14="http://schemas.microsoft.com/office/powerpoint/2010/main" val="3139646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899" y="1306119"/>
            <a:ext cx="7873502" cy="4670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6305225"/>
            <a:ext cx="9144000" cy="646331"/>
          </a:xfrm>
          <a:prstGeom prst="rect">
            <a:avLst/>
          </a:prstGeom>
          <a:noFill/>
        </p:spPr>
        <p:txBody>
          <a:bodyPr wrap="square" rtlCol="0">
            <a:spAutoFit/>
          </a:bodyPr>
          <a:lstStyle/>
          <a:p>
            <a:pPr algn="ctr"/>
            <a:r>
              <a:rPr lang="tr-TR" dirty="0">
                <a:latin typeface="Arial"/>
                <a:cs typeface="Arial"/>
              </a:rPr>
              <a:t>TUNUSIA </a:t>
            </a:r>
            <a:r>
              <a:rPr lang="tr-TR" dirty="0" smtClean="0">
                <a:latin typeface="Arial"/>
                <a:cs typeface="Arial"/>
              </a:rPr>
              <a:t>AİRPORT</a:t>
            </a:r>
            <a:endParaRPr lang="tr-TR" dirty="0" smtClean="0">
              <a:latin typeface="Arial"/>
              <a:cs typeface="Arial"/>
            </a:endParaRPr>
          </a:p>
          <a:p>
            <a:pPr algn="ctr"/>
            <a:endParaRPr lang="en-US" dirty="0"/>
          </a:p>
        </p:txBody>
      </p:sp>
    </p:spTree>
    <p:extLst>
      <p:ext uri="{BB962C8B-B14F-4D97-AF65-F5344CB8AC3E}">
        <p14:creationId xmlns:p14="http://schemas.microsoft.com/office/powerpoint/2010/main" val="31396462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479" y="1541402"/>
            <a:ext cx="7144798" cy="4237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060274"/>
            <a:ext cx="9143999" cy="646331"/>
          </a:xfrm>
          <a:prstGeom prst="rect">
            <a:avLst/>
          </a:prstGeom>
        </p:spPr>
        <p:txBody>
          <a:bodyPr wrap="square">
            <a:spAutoFit/>
          </a:bodyPr>
          <a:lstStyle/>
          <a:p>
            <a:pPr algn="ctr"/>
            <a:r>
              <a:rPr lang="tr-TR" dirty="0">
                <a:solidFill>
                  <a:srgbClr val="FFFFFF"/>
                </a:solidFill>
                <a:latin typeface="Arial"/>
                <a:cs typeface="Arial"/>
              </a:rPr>
              <a:t>DAMASCUS </a:t>
            </a:r>
            <a:r>
              <a:rPr lang="tr-TR" dirty="0" smtClean="0">
                <a:solidFill>
                  <a:srgbClr val="FFFFFF"/>
                </a:solidFill>
                <a:latin typeface="Arial"/>
                <a:cs typeface="Arial"/>
              </a:rPr>
              <a:t>AİRPORT</a:t>
            </a:r>
            <a:endParaRPr lang="tr-TR" dirty="0" smtClean="0">
              <a:solidFill>
                <a:srgbClr val="FFFFFF"/>
              </a:solidFill>
              <a:latin typeface="Arial"/>
              <a:cs typeface="Arial"/>
            </a:endParaRPr>
          </a:p>
          <a:p>
            <a:endParaRPr lang="en-US" dirty="0"/>
          </a:p>
        </p:txBody>
      </p:sp>
    </p:spTree>
    <p:extLst>
      <p:ext uri="{BB962C8B-B14F-4D97-AF65-F5344CB8AC3E}">
        <p14:creationId xmlns:p14="http://schemas.microsoft.com/office/powerpoint/2010/main" val="32407513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6194377"/>
            <a:ext cx="9144000" cy="646331"/>
          </a:xfrm>
          <a:prstGeom prst="rect">
            <a:avLst/>
          </a:prstGeom>
        </p:spPr>
        <p:txBody>
          <a:bodyPr wrap="square">
            <a:spAutoFit/>
          </a:bodyPr>
          <a:lstStyle/>
          <a:p>
            <a:pPr algn="ctr"/>
            <a:r>
              <a:rPr lang="tr-TR" dirty="0">
                <a:solidFill>
                  <a:srgbClr val="FFFFFF"/>
                </a:solidFill>
                <a:latin typeface="Arial"/>
                <a:cs typeface="Arial"/>
              </a:rPr>
              <a:t>AŞGABAT </a:t>
            </a:r>
            <a:r>
              <a:rPr lang="tr-TR" dirty="0" smtClean="0">
                <a:solidFill>
                  <a:srgbClr val="FFFFFF"/>
                </a:solidFill>
                <a:latin typeface="Arial"/>
                <a:cs typeface="Arial"/>
              </a:rPr>
              <a:t>AİRPORT</a:t>
            </a:r>
            <a:endParaRPr lang="tr-TR" dirty="0" smtClean="0">
              <a:solidFill>
                <a:srgbClr val="FFFFFF"/>
              </a:solidFill>
              <a:latin typeface="Arial"/>
              <a:cs typeface="Arial"/>
            </a:endParaRPr>
          </a:p>
          <a:p>
            <a:pPr algn="ctr"/>
            <a:endParaRPr lang="en-US" dirty="0">
              <a:solidFill>
                <a:srgbClr val="FFFFFF"/>
              </a:solidFill>
            </a:endParaRPr>
          </a:p>
        </p:txBody>
      </p:sp>
      <p:pic>
        <p:nvPicPr>
          <p:cNvPr id="4" name="Picture 3" descr="C:\Users\DELL\Desktop\ASCAB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55" y="1438929"/>
            <a:ext cx="7799362" cy="4549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283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5906972"/>
            <a:ext cx="9144000" cy="646331"/>
          </a:xfrm>
          <a:prstGeom prst="rect">
            <a:avLst/>
          </a:prstGeom>
        </p:spPr>
        <p:txBody>
          <a:bodyPr wrap="square">
            <a:spAutoFit/>
          </a:bodyPr>
          <a:lstStyle/>
          <a:p>
            <a:pPr algn="ctr"/>
            <a:r>
              <a:rPr lang="tr-TR" dirty="0">
                <a:solidFill>
                  <a:srgbClr val="FFFFFF"/>
                </a:solidFill>
                <a:latin typeface="Arial"/>
                <a:cs typeface="Arial"/>
              </a:rPr>
              <a:t>RİYADH </a:t>
            </a:r>
            <a:r>
              <a:rPr lang="tr-TR" dirty="0" smtClean="0">
                <a:solidFill>
                  <a:srgbClr val="FFFFFF"/>
                </a:solidFill>
                <a:latin typeface="Arial"/>
                <a:cs typeface="Arial"/>
              </a:rPr>
              <a:t>AİRPORT</a:t>
            </a:r>
            <a:endParaRPr lang="tr-TR" dirty="0" smtClean="0">
              <a:solidFill>
                <a:srgbClr val="FFFFFF"/>
              </a:solidFill>
              <a:latin typeface="Arial"/>
              <a:cs typeface="Arial"/>
            </a:endParaRPr>
          </a:p>
          <a:p>
            <a:pPr algn="ctr"/>
            <a:endParaRPr lang="en-US" dirty="0">
              <a:solidFill>
                <a:srgbClr val="FFFFFF"/>
              </a:solidFill>
            </a:endParaRPr>
          </a:p>
        </p:txBody>
      </p:sp>
      <p:pic>
        <p:nvPicPr>
          <p:cNvPr id="4" name="Picture 3" descr="C:\Users\DELL\Desktop\RİYAD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129" y="1509667"/>
            <a:ext cx="8008708" cy="416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2836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6179101"/>
            <a:ext cx="9144000" cy="369332"/>
          </a:xfrm>
          <a:prstGeom prst="rect">
            <a:avLst/>
          </a:prstGeom>
        </p:spPr>
        <p:txBody>
          <a:bodyPr wrap="square">
            <a:spAutoFit/>
          </a:bodyPr>
          <a:lstStyle/>
          <a:p>
            <a:pPr algn="ctr"/>
            <a:r>
              <a:rPr lang="tr-TR" dirty="0">
                <a:solidFill>
                  <a:srgbClr val="FFFFFF"/>
                </a:solidFill>
                <a:latin typeface="Arial"/>
                <a:cs typeface="Arial"/>
              </a:rPr>
              <a:t>TBİLİSİ </a:t>
            </a:r>
            <a:r>
              <a:rPr lang="tr-TR" dirty="0" smtClean="0">
                <a:solidFill>
                  <a:srgbClr val="FFFFFF"/>
                </a:solidFill>
                <a:latin typeface="Arial"/>
                <a:cs typeface="Arial"/>
              </a:rPr>
              <a:t>AİRPORT</a:t>
            </a:r>
            <a:endParaRPr lang="en-US" dirty="0">
              <a:solidFill>
                <a:srgbClr val="FFFFFF"/>
              </a:solidFill>
              <a:latin typeface="Arial"/>
              <a:cs typeface="Arial"/>
            </a:endParaRPr>
          </a:p>
        </p:txBody>
      </p:sp>
      <p:pic>
        <p:nvPicPr>
          <p:cNvPr id="4" name="Picture 3" descr="C:\Users\DELL\Desktop\TTTTTTTT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537" y="1424972"/>
            <a:ext cx="8017000" cy="436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7283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2286000" y="197346"/>
            <a:ext cx="4572000" cy="7417415"/>
          </a:xfrm>
          <a:prstGeom prst="rect">
            <a:avLst/>
          </a:prstGeom>
        </p:spPr>
        <p:txBody>
          <a:bodyPr>
            <a:spAutoFit/>
          </a:bodyPr>
          <a:lstStyle/>
          <a:p>
            <a:pPr algn="ctr"/>
            <a:r>
              <a:rPr lang="tr-TR" dirty="0"/>
              <a:t> </a:t>
            </a:r>
            <a:endParaRPr lang="tr-TR" dirty="0" smtClean="0"/>
          </a:p>
          <a:p>
            <a:pPr algn="ctr"/>
            <a:endParaRPr lang="tr-TR" sz="2000" b="1" dirty="0" smtClean="0">
              <a:latin typeface="Agency FB" pitchFamily="34" charset="0"/>
            </a:endParaRPr>
          </a:p>
          <a:p>
            <a:pPr algn="ctr"/>
            <a:endParaRPr lang="tr-TR" sz="2000" b="1" dirty="0">
              <a:latin typeface="Agency FB" pitchFamily="34" charset="0"/>
            </a:endParaRPr>
          </a:p>
          <a:p>
            <a:pPr algn="ctr"/>
            <a:r>
              <a:rPr lang="tr-TR" sz="2000" b="1" dirty="0" smtClean="0">
                <a:latin typeface="Arial"/>
                <a:cs typeface="Arial"/>
              </a:rPr>
              <a:t>BİTEN </a:t>
            </a:r>
            <a:r>
              <a:rPr lang="tr-TR" sz="2000" b="1" dirty="0">
                <a:latin typeface="Arial"/>
                <a:cs typeface="Arial"/>
              </a:rPr>
              <a:t>TÜRKİYE PROJELERİMİZ </a:t>
            </a:r>
            <a:br>
              <a:rPr lang="tr-TR" sz="2000" b="1" dirty="0">
                <a:latin typeface="Arial"/>
                <a:cs typeface="Arial"/>
              </a:rPr>
            </a:br>
            <a:r>
              <a:rPr lang="tr-TR" sz="2000" b="1" dirty="0">
                <a:latin typeface="Arial"/>
                <a:cs typeface="Arial"/>
              </a:rPr>
              <a:t/>
            </a:r>
            <a:br>
              <a:rPr lang="tr-TR" sz="2000" b="1" dirty="0">
                <a:latin typeface="Arial"/>
                <a:cs typeface="Arial"/>
              </a:rPr>
            </a:br>
            <a:r>
              <a:rPr lang="tr-TR" dirty="0" smtClean="0">
                <a:latin typeface="Arial"/>
                <a:cs typeface="Arial"/>
              </a:rPr>
              <a:t>•</a:t>
            </a:r>
            <a:r>
              <a:rPr lang="tr-TR" dirty="0">
                <a:latin typeface="Arial"/>
                <a:cs typeface="Arial"/>
              </a:rPr>
              <a:t>IĞDIR HAVALİMANI                                                  </a:t>
            </a:r>
            <a:r>
              <a:rPr lang="tr-TR" dirty="0" smtClean="0">
                <a:latin typeface="Arial"/>
                <a:cs typeface="Arial"/>
              </a:rPr>
              <a:t>225.000 </a:t>
            </a:r>
            <a:r>
              <a:rPr lang="tr-TR" dirty="0">
                <a:latin typeface="Arial"/>
                <a:cs typeface="Arial"/>
              </a:rPr>
              <a:t>M2</a:t>
            </a:r>
            <a:br>
              <a:rPr lang="tr-TR" dirty="0">
                <a:latin typeface="Arial"/>
                <a:cs typeface="Arial"/>
              </a:rPr>
            </a:br>
            <a:endParaRPr lang="tr-TR" dirty="0" smtClean="0">
              <a:latin typeface="Arial"/>
              <a:cs typeface="Arial"/>
            </a:endParaRPr>
          </a:p>
          <a:p>
            <a:pPr algn="ctr"/>
            <a:r>
              <a:rPr lang="tr-TR" dirty="0" smtClean="0">
                <a:latin typeface="Arial"/>
                <a:cs typeface="Arial"/>
              </a:rPr>
              <a:t>•</a:t>
            </a:r>
            <a:r>
              <a:rPr lang="tr-TR" dirty="0">
                <a:latin typeface="Arial"/>
                <a:cs typeface="Arial"/>
              </a:rPr>
              <a:t>BİNGÖL HAVALİMANI                                               </a:t>
            </a:r>
            <a:r>
              <a:rPr lang="tr-TR" dirty="0" smtClean="0">
                <a:latin typeface="Arial"/>
                <a:cs typeface="Arial"/>
              </a:rPr>
              <a:t>247.000  M2</a:t>
            </a:r>
          </a:p>
          <a:p>
            <a:pPr algn="ctr"/>
            <a:r>
              <a:rPr lang="tr-TR" dirty="0">
                <a:latin typeface="Arial"/>
                <a:cs typeface="Arial"/>
              </a:rPr>
              <a:t/>
            </a:r>
            <a:br>
              <a:rPr lang="tr-TR" dirty="0">
                <a:latin typeface="Arial"/>
                <a:cs typeface="Arial"/>
              </a:rPr>
            </a:br>
            <a:r>
              <a:rPr lang="tr-TR" dirty="0">
                <a:latin typeface="Arial"/>
                <a:cs typeface="Arial"/>
              </a:rPr>
              <a:t>•KÜTAHYA BÖLGESEL HAVALİMANI                           </a:t>
            </a:r>
            <a:r>
              <a:rPr lang="tr-TR" dirty="0" smtClean="0">
                <a:latin typeface="Arial"/>
                <a:cs typeface="Arial"/>
              </a:rPr>
              <a:t>300.000 M2</a:t>
            </a:r>
          </a:p>
          <a:p>
            <a:pPr algn="ctr"/>
            <a:r>
              <a:rPr lang="tr-TR" dirty="0">
                <a:latin typeface="Arial"/>
                <a:cs typeface="Arial"/>
              </a:rPr>
              <a:t/>
            </a:r>
            <a:br>
              <a:rPr lang="tr-TR" dirty="0">
                <a:latin typeface="Arial"/>
                <a:cs typeface="Arial"/>
              </a:rPr>
            </a:br>
            <a:r>
              <a:rPr lang="tr-TR" dirty="0">
                <a:latin typeface="Arial"/>
                <a:cs typeface="Arial"/>
              </a:rPr>
              <a:t>•DİYARBAKIR HAVALİMANI                                       </a:t>
            </a:r>
            <a:r>
              <a:rPr lang="tr-TR" dirty="0" smtClean="0">
                <a:latin typeface="Arial"/>
                <a:cs typeface="Arial"/>
              </a:rPr>
              <a:t> </a:t>
            </a:r>
            <a:r>
              <a:rPr lang="tr-TR" dirty="0">
                <a:latin typeface="Arial"/>
                <a:cs typeface="Arial"/>
              </a:rPr>
              <a:t>133.000  </a:t>
            </a:r>
            <a:r>
              <a:rPr lang="tr-TR" dirty="0" smtClean="0">
                <a:latin typeface="Arial"/>
                <a:cs typeface="Arial"/>
              </a:rPr>
              <a:t>M2</a:t>
            </a:r>
          </a:p>
          <a:p>
            <a:pPr algn="ctr"/>
            <a:r>
              <a:rPr lang="tr-TR" dirty="0">
                <a:latin typeface="Arial"/>
                <a:cs typeface="Arial"/>
              </a:rPr>
              <a:t/>
            </a:r>
            <a:br>
              <a:rPr lang="tr-TR" dirty="0">
                <a:latin typeface="Arial"/>
                <a:cs typeface="Arial"/>
              </a:rPr>
            </a:br>
            <a:r>
              <a:rPr lang="tr-TR" dirty="0">
                <a:latin typeface="Arial"/>
                <a:cs typeface="Arial"/>
              </a:rPr>
              <a:t>•MARDİN KIZILTEPE HAVALİMANI                             </a:t>
            </a:r>
            <a:r>
              <a:rPr lang="tr-TR" dirty="0" smtClean="0">
                <a:latin typeface="Arial"/>
                <a:cs typeface="Arial"/>
              </a:rPr>
              <a:t> </a:t>
            </a:r>
            <a:r>
              <a:rPr lang="tr-TR" dirty="0">
                <a:latin typeface="Arial"/>
                <a:cs typeface="Arial"/>
              </a:rPr>
              <a:t>250.000 </a:t>
            </a:r>
            <a:r>
              <a:rPr lang="tr-TR" dirty="0" smtClean="0">
                <a:latin typeface="Arial"/>
                <a:cs typeface="Arial"/>
              </a:rPr>
              <a:t>M2</a:t>
            </a:r>
          </a:p>
          <a:p>
            <a:pPr algn="ctr"/>
            <a:endParaRPr lang="tr-TR" dirty="0">
              <a:latin typeface="Arial"/>
              <a:cs typeface="Arial"/>
            </a:endParaRPr>
          </a:p>
          <a:p>
            <a:pPr algn="ctr"/>
            <a:r>
              <a:rPr lang="tr-TR" dirty="0">
                <a:latin typeface="Arial"/>
                <a:cs typeface="Arial"/>
              </a:rPr>
              <a:t>MUŞ HAVALİMANI</a:t>
            </a:r>
          </a:p>
          <a:p>
            <a:pPr algn="ctr"/>
            <a:r>
              <a:rPr lang="tr-TR" dirty="0">
                <a:latin typeface="Arial"/>
                <a:cs typeface="Arial"/>
              </a:rPr>
              <a:t>38 M2</a:t>
            </a:r>
          </a:p>
          <a:p>
            <a:pPr algn="ctr"/>
            <a:endParaRPr lang="tr-TR" dirty="0" smtClean="0">
              <a:latin typeface="Arial"/>
              <a:cs typeface="Arial"/>
            </a:endParaRPr>
          </a:p>
          <a:p>
            <a:pPr algn="ctr"/>
            <a:r>
              <a:rPr lang="tr-TR" dirty="0">
                <a:latin typeface="Arial"/>
                <a:cs typeface="Arial"/>
              </a:rPr>
              <a:t/>
            </a:r>
            <a:br>
              <a:rPr lang="tr-TR" dirty="0">
                <a:latin typeface="Arial"/>
                <a:cs typeface="Arial"/>
              </a:rPr>
            </a:br>
            <a:r>
              <a:rPr lang="tr-TR" dirty="0">
                <a:latin typeface="Arial"/>
                <a:cs typeface="Arial"/>
              </a:rPr>
              <a:t/>
            </a:r>
            <a:br>
              <a:rPr lang="tr-TR" dirty="0">
                <a:latin typeface="Arial"/>
                <a:cs typeface="Arial"/>
              </a:rPr>
            </a:br>
            <a:endParaRPr lang="en-US" dirty="0">
              <a:latin typeface="Arial"/>
              <a:cs typeface="Arial"/>
            </a:endParaRPr>
          </a:p>
        </p:txBody>
      </p:sp>
    </p:spTree>
    <p:extLst>
      <p:ext uri="{BB962C8B-B14F-4D97-AF65-F5344CB8AC3E}">
        <p14:creationId xmlns:p14="http://schemas.microsoft.com/office/powerpoint/2010/main" val="14272836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2286000" y="197346"/>
            <a:ext cx="4572000" cy="7140417"/>
          </a:xfrm>
          <a:prstGeom prst="rect">
            <a:avLst/>
          </a:prstGeom>
        </p:spPr>
        <p:txBody>
          <a:bodyPr>
            <a:spAutoFit/>
          </a:bodyPr>
          <a:lstStyle/>
          <a:p>
            <a:pPr algn="ctr"/>
            <a:r>
              <a:rPr lang="tr-TR" dirty="0"/>
              <a:t> </a:t>
            </a:r>
            <a:endParaRPr lang="tr-TR" dirty="0" smtClean="0"/>
          </a:p>
          <a:p>
            <a:pPr algn="ctr"/>
            <a:endParaRPr lang="tr-TR" sz="2000" b="1" dirty="0" smtClean="0">
              <a:latin typeface="Agency FB" pitchFamily="34" charset="0"/>
            </a:endParaRPr>
          </a:p>
          <a:p>
            <a:pPr algn="ctr"/>
            <a:endParaRPr lang="tr-TR" sz="2000" b="1" dirty="0">
              <a:latin typeface="Agency FB" pitchFamily="34" charset="0"/>
            </a:endParaRPr>
          </a:p>
          <a:p>
            <a:pPr algn="ctr"/>
            <a:r>
              <a:rPr lang="tr-TR" sz="2000" b="1" dirty="0" smtClean="0">
                <a:latin typeface="Arial"/>
                <a:cs typeface="Arial"/>
              </a:rPr>
              <a:t>BİTEN </a:t>
            </a:r>
            <a:r>
              <a:rPr lang="tr-TR" sz="2000" b="1" dirty="0">
                <a:latin typeface="Arial"/>
                <a:cs typeface="Arial"/>
              </a:rPr>
              <a:t>TÜRKİYE PROJELERİMİZ </a:t>
            </a:r>
            <a:br>
              <a:rPr lang="tr-TR" sz="2000" b="1" dirty="0">
                <a:latin typeface="Arial"/>
                <a:cs typeface="Arial"/>
              </a:rPr>
            </a:br>
            <a:r>
              <a:rPr lang="tr-TR" sz="2000" b="1" dirty="0">
                <a:latin typeface="Arial"/>
                <a:cs typeface="Arial"/>
              </a:rPr>
              <a:t/>
            </a:r>
            <a:br>
              <a:rPr lang="tr-TR" sz="2000" b="1" dirty="0">
                <a:latin typeface="Arial"/>
                <a:cs typeface="Arial"/>
              </a:rPr>
            </a:br>
            <a:r>
              <a:rPr lang="tr-TR" dirty="0" smtClean="0">
                <a:latin typeface="Arial"/>
                <a:cs typeface="Arial"/>
              </a:rPr>
              <a:t>•  ISPARTA  </a:t>
            </a:r>
            <a:r>
              <a:rPr lang="tr-TR" dirty="0">
                <a:latin typeface="Arial"/>
                <a:cs typeface="Arial"/>
              </a:rPr>
              <a:t>KARA HAVACILIK OKULU                         580.000 M2</a:t>
            </a:r>
          </a:p>
          <a:p>
            <a:pPr algn="ctr"/>
            <a:r>
              <a:rPr lang="tr-TR" dirty="0">
                <a:latin typeface="Arial"/>
                <a:cs typeface="Arial"/>
              </a:rPr>
              <a:t/>
            </a:r>
            <a:br>
              <a:rPr lang="tr-TR" dirty="0">
                <a:latin typeface="Arial"/>
                <a:cs typeface="Arial"/>
              </a:rPr>
            </a:br>
            <a:r>
              <a:rPr lang="tr-TR" dirty="0" smtClean="0">
                <a:latin typeface="Arial"/>
                <a:cs typeface="Arial"/>
              </a:rPr>
              <a:t>•  İZMİR </a:t>
            </a:r>
            <a:r>
              <a:rPr lang="tr-TR" dirty="0">
                <a:latin typeface="Arial"/>
                <a:cs typeface="Arial"/>
              </a:rPr>
              <a:t>ADNAN MENDERES   HAVALİMANI                </a:t>
            </a:r>
          </a:p>
          <a:p>
            <a:pPr algn="ctr"/>
            <a:r>
              <a:rPr lang="tr-TR" dirty="0" smtClean="0">
                <a:latin typeface="Arial"/>
                <a:cs typeface="Arial"/>
              </a:rPr>
              <a:t>50.000 M2</a:t>
            </a:r>
          </a:p>
          <a:p>
            <a:pPr algn="ctr"/>
            <a:r>
              <a:rPr lang="tr-TR" dirty="0">
                <a:latin typeface="Arial"/>
                <a:cs typeface="Arial"/>
              </a:rPr>
              <a:t/>
            </a:r>
            <a:br>
              <a:rPr lang="tr-TR" dirty="0">
                <a:latin typeface="Arial"/>
                <a:cs typeface="Arial"/>
              </a:rPr>
            </a:br>
            <a:r>
              <a:rPr lang="tr-TR" dirty="0" smtClean="0">
                <a:latin typeface="Arial"/>
                <a:cs typeface="Arial"/>
              </a:rPr>
              <a:t>•  KONYA </a:t>
            </a:r>
            <a:r>
              <a:rPr lang="tr-TR" dirty="0">
                <a:latin typeface="Arial"/>
                <a:cs typeface="Arial"/>
              </a:rPr>
              <a:t>HAVALİMANI                                                50.000 M2</a:t>
            </a:r>
          </a:p>
          <a:p>
            <a:pPr algn="ctr"/>
            <a:r>
              <a:rPr lang="tr-TR" dirty="0">
                <a:latin typeface="Arial"/>
                <a:cs typeface="Arial"/>
              </a:rPr>
              <a:t/>
            </a:r>
            <a:br>
              <a:rPr lang="tr-TR" dirty="0">
                <a:latin typeface="Arial"/>
                <a:cs typeface="Arial"/>
              </a:rPr>
            </a:br>
            <a:r>
              <a:rPr lang="tr-TR" dirty="0" smtClean="0">
                <a:latin typeface="Arial"/>
                <a:cs typeface="Arial"/>
              </a:rPr>
              <a:t>•  İSTANBUL </a:t>
            </a:r>
            <a:r>
              <a:rPr lang="tr-TR" dirty="0">
                <a:latin typeface="Arial"/>
                <a:cs typeface="Arial"/>
              </a:rPr>
              <a:t>SABİHA GÖKÇEN HAVALİMANI               </a:t>
            </a:r>
          </a:p>
          <a:p>
            <a:pPr algn="ctr"/>
            <a:r>
              <a:rPr lang="tr-TR" dirty="0">
                <a:latin typeface="Arial"/>
                <a:cs typeface="Arial"/>
              </a:rPr>
              <a:t>180.000 </a:t>
            </a:r>
            <a:r>
              <a:rPr lang="tr-TR" dirty="0" smtClean="0">
                <a:latin typeface="Arial"/>
                <a:cs typeface="Arial"/>
              </a:rPr>
              <a:t>M2</a:t>
            </a:r>
          </a:p>
          <a:p>
            <a:pPr algn="ctr"/>
            <a:endParaRPr lang="tr-TR" dirty="0" smtClean="0">
              <a:latin typeface="Arial"/>
              <a:cs typeface="Arial"/>
            </a:endParaRPr>
          </a:p>
          <a:p>
            <a:pPr algn="ctr"/>
            <a:r>
              <a:rPr lang="tr-TR" dirty="0" smtClean="0">
                <a:latin typeface="Arial"/>
                <a:cs typeface="Arial"/>
              </a:rPr>
              <a:t>ANTALYA HAVALİMANI</a:t>
            </a:r>
          </a:p>
          <a:p>
            <a:pPr algn="ctr"/>
            <a:r>
              <a:rPr lang="tr-TR" dirty="0" smtClean="0">
                <a:latin typeface="Arial"/>
                <a:cs typeface="Arial"/>
              </a:rPr>
              <a:t>45.000 M2</a:t>
            </a:r>
          </a:p>
          <a:p>
            <a:pPr algn="ctr"/>
            <a:endParaRPr lang="tr-TR" dirty="0" smtClean="0">
              <a:latin typeface="Arial"/>
              <a:cs typeface="Arial"/>
            </a:endParaRPr>
          </a:p>
          <a:p>
            <a:pPr algn="ctr"/>
            <a:r>
              <a:rPr lang="tr-TR" dirty="0">
                <a:latin typeface="Arial"/>
                <a:cs typeface="Arial"/>
              </a:rPr>
              <a:t/>
            </a:r>
            <a:br>
              <a:rPr lang="tr-TR" dirty="0">
                <a:latin typeface="Arial"/>
                <a:cs typeface="Arial"/>
              </a:rPr>
            </a:br>
            <a:r>
              <a:rPr lang="tr-TR" dirty="0">
                <a:latin typeface="Arial"/>
                <a:cs typeface="Arial"/>
              </a:rPr>
              <a:t/>
            </a:r>
            <a:br>
              <a:rPr lang="tr-TR" dirty="0">
                <a:latin typeface="Arial"/>
                <a:cs typeface="Arial"/>
              </a:rPr>
            </a:br>
            <a:endParaRPr lang="en-US" dirty="0">
              <a:latin typeface="Arial"/>
              <a:cs typeface="Arial"/>
            </a:endParaRPr>
          </a:p>
        </p:txBody>
      </p:sp>
    </p:spTree>
    <p:extLst>
      <p:ext uri="{BB962C8B-B14F-4D97-AF65-F5344CB8AC3E}">
        <p14:creationId xmlns:p14="http://schemas.microsoft.com/office/powerpoint/2010/main" val="11314875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2286000" y="197346"/>
            <a:ext cx="4572000" cy="7417415"/>
          </a:xfrm>
          <a:prstGeom prst="rect">
            <a:avLst/>
          </a:prstGeom>
        </p:spPr>
        <p:txBody>
          <a:bodyPr>
            <a:spAutoFit/>
          </a:bodyPr>
          <a:lstStyle/>
          <a:p>
            <a:pPr algn="ctr"/>
            <a:r>
              <a:rPr lang="tr-TR" dirty="0"/>
              <a:t> </a:t>
            </a:r>
            <a:endParaRPr lang="tr-TR" dirty="0" smtClean="0"/>
          </a:p>
          <a:p>
            <a:pPr algn="ctr"/>
            <a:endParaRPr lang="tr-TR" sz="2000" b="1" dirty="0" smtClean="0">
              <a:latin typeface="Agency FB" pitchFamily="34" charset="0"/>
            </a:endParaRPr>
          </a:p>
          <a:p>
            <a:pPr algn="ctr"/>
            <a:endParaRPr lang="tr-TR" sz="2000" b="1" dirty="0">
              <a:latin typeface="Agency FB" pitchFamily="34" charset="0"/>
            </a:endParaRPr>
          </a:p>
          <a:p>
            <a:pPr algn="ctr"/>
            <a:r>
              <a:rPr lang="tr-TR" sz="2000" b="1" dirty="0" smtClean="0">
                <a:latin typeface="Arial"/>
                <a:cs typeface="Arial"/>
              </a:rPr>
              <a:t>BİTEN </a:t>
            </a:r>
            <a:r>
              <a:rPr lang="tr-TR" sz="2000" b="1" dirty="0">
                <a:latin typeface="Arial"/>
                <a:cs typeface="Arial"/>
              </a:rPr>
              <a:t>TÜRKİYE PROJELERİMİZ </a:t>
            </a:r>
            <a:br>
              <a:rPr lang="tr-TR" sz="2000" b="1" dirty="0">
                <a:latin typeface="Arial"/>
                <a:cs typeface="Arial"/>
              </a:rPr>
            </a:br>
            <a:r>
              <a:rPr lang="tr-TR" sz="2000" b="1" dirty="0">
                <a:latin typeface="Arial"/>
                <a:cs typeface="Arial"/>
              </a:rPr>
              <a:t/>
            </a:r>
            <a:br>
              <a:rPr lang="tr-TR" sz="2000" b="1" dirty="0">
                <a:latin typeface="Arial"/>
                <a:cs typeface="Arial"/>
              </a:rPr>
            </a:br>
            <a:r>
              <a:rPr lang="tr-TR" dirty="0" smtClean="0">
                <a:latin typeface="Arial"/>
                <a:cs typeface="Arial"/>
              </a:rPr>
              <a:t>•UŞAK HAVALİMANI</a:t>
            </a:r>
          </a:p>
          <a:p>
            <a:pPr algn="ctr"/>
            <a:r>
              <a:rPr lang="tr-TR" dirty="0" smtClean="0">
                <a:latin typeface="Arial"/>
                <a:cs typeface="Arial"/>
              </a:rPr>
              <a:t>24.000 M2</a:t>
            </a:r>
          </a:p>
          <a:p>
            <a:pPr algn="ctr"/>
            <a:endParaRPr lang="tr-TR" dirty="0">
              <a:latin typeface="Arial"/>
              <a:cs typeface="Arial"/>
            </a:endParaRPr>
          </a:p>
          <a:p>
            <a:pPr marL="285750" indent="-285750" algn="ctr">
              <a:buFont typeface="Arial"/>
              <a:buChar char="•"/>
            </a:pPr>
            <a:r>
              <a:rPr lang="tr-TR" dirty="0" smtClean="0">
                <a:latin typeface="Arial"/>
                <a:cs typeface="Arial"/>
              </a:rPr>
              <a:t>MARAŞ HAVALİMANI</a:t>
            </a:r>
          </a:p>
          <a:p>
            <a:pPr algn="ctr"/>
            <a:r>
              <a:rPr lang="tr-TR" dirty="0" smtClean="0">
                <a:latin typeface="Arial"/>
                <a:cs typeface="Arial"/>
              </a:rPr>
              <a:t>110.000 M2</a:t>
            </a:r>
          </a:p>
          <a:p>
            <a:pPr algn="ctr"/>
            <a:endParaRPr lang="tr-TR" dirty="0">
              <a:latin typeface="Arial"/>
              <a:cs typeface="Arial"/>
            </a:endParaRPr>
          </a:p>
          <a:p>
            <a:pPr marL="285750" indent="-285750" algn="ctr">
              <a:buFont typeface="Arial"/>
              <a:buChar char="•"/>
            </a:pPr>
            <a:r>
              <a:rPr lang="tr-TR" dirty="0" smtClean="0">
                <a:latin typeface="Arial"/>
                <a:cs typeface="Arial"/>
              </a:rPr>
              <a:t>KARS HAVALİMANI</a:t>
            </a:r>
          </a:p>
          <a:p>
            <a:pPr algn="ctr"/>
            <a:r>
              <a:rPr lang="tr-TR" dirty="0" smtClean="0">
                <a:latin typeface="Arial"/>
                <a:cs typeface="Arial"/>
              </a:rPr>
              <a:t>48.000 M2</a:t>
            </a:r>
          </a:p>
          <a:p>
            <a:pPr algn="ctr"/>
            <a:endParaRPr lang="tr-TR" dirty="0">
              <a:latin typeface="Arial"/>
              <a:cs typeface="Arial"/>
            </a:endParaRPr>
          </a:p>
          <a:p>
            <a:pPr marL="285750" indent="-285750" algn="ctr">
              <a:buFont typeface="Arial"/>
              <a:buChar char="•"/>
            </a:pPr>
            <a:r>
              <a:rPr lang="tr-TR" dirty="0" smtClean="0">
                <a:latin typeface="Arial"/>
                <a:cs typeface="Arial"/>
              </a:rPr>
              <a:t>ŞAKİRPAŞA HAVALİMANI </a:t>
            </a:r>
          </a:p>
          <a:p>
            <a:pPr algn="ctr"/>
            <a:r>
              <a:rPr lang="tr-TR" dirty="0" smtClean="0">
                <a:latin typeface="Arial"/>
                <a:cs typeface="Arial"/>
              </a:rPr>
              <a:t>110.000 M2</a:t>
            </a:r>
          </a:p>
          <a:p>
            <a:pPr algn="ctr"/>
            <a:endParaRPr lang="tr-TR" dirty="0">
              <a:latin typeface="Arial"/>
              <a:cs typeface="Arial"/>
            </a:endParaRPr>
          </a:p>
          <a:p>
            <a:pPr marL="285750" indent="-285750" algn="ctr">
              <a:buFont typeface="Arial"/>
              <a:buChar char="•"/>
            </a:pPr>
            <a:r>
              <a:rPr lang="tr-TR" dirty="0" smtClean="0">
                <a:latin typeface="Arial"/>
                <a:cs typeface="Arial"/>
              </a:rPr>
              <a:t>GAZİANTEP HAVALİMANI</a:t>
            </a:r>
          </a:p>
          <a:p>
            <a:pPr algn="ctr"/>
            <a:r>
              <a:rPr lang="tr-TR" dirty="0" smtClean="0">
                <a:latin typeface="Arial"/>
                <a:cs typeface="Arial"/>
              </a:rPr>
              <a:t>130.000 M2</a:t>
            </a:r>
          </a:p>
          <a:p>
            <a:pPr algn="ctr"/>
            <a:endParaRPr lang="tr-TR" dirty="0">
              <a:latin typeface="Arial"/>
              <a:cs typeface="Arial"/>
            </a:endParaRPr>
          </a:p>
          <a:p>
            <a:pPr marL="285750" indent="-285750" algn="ctr">
              <a:buFont typeface="Arial"/>
              <a:buChar char="•"/>
            </a:pPr>
            <a:r>
              <a:rPr lang="tr-TR" dirty="0" smtClean="0">
                <a:latin typeface="Arial"/>
                <a:cs typeface="Arial"/>
              </a:rPr>
              <a:t>EDREMİT HAVALİMANI</a:t>
            </a:r>
          </a:p>
          <a:p>
            <a:pPr algn="ctr"/>
            <a:r>
              <a:rPr lang="tr-TR" dirty="0" smtClean="0">
                <a:latin typeface="Arial"/>
                <a:cs typeface="Arial"/>
              </a:rPr>
              <a:t>40.000 M2</a:t>
            </a:r>
            <a:r>
              <a:rPr lang="tr-TR" dirty="0">
                <a:latin typeface="Arial"/>
                <a:cs typeface="Arial"/>
              </a:rPr>
              <a:t/>
            </a:r>
            <a:br>
              <a:rPr lang="tr-TR" dirty="0">
                <a:latin typeface="Arial"/>
                <a:cs typeface="Arial"/>
              </a:rPr>
            </a:br>
            <a:r>
              <a:rPr lang="tr-TR" dirty="0">
                <a:latin typeface="Arial"/>
                <a:cs typeface="Arial"/>
              </a:rPr>
              <a:t/>
            </a:r>
            <a:br>
              <a:rPr lang="tr-TR" dirty="0">
                <a:latin typeface="Arial"/>
                <a:cs typeface="Arial"/>
              </a:rPr>
            </a:br>
            <a:r>
              <a:rPr lang="tr-TR" dirty="0">
                <a:latin typeface="Arial"/>
                <a:cs typeface="Arial"/>
              </a:rPr>
              <a:t/>
            </a:r>
            <a:br>
              <a:rPr lang="tr-TR" dirty="0">
                <a:latin typeface="Arial"/>
                <a:cs typeface="Arial"/>
              </a:rPr>
            </a:br>
            <a:endParaRPr lang="en-US" dirty="0">
              <a:latin typeface="Arial"/>
              <a:cs typeface="Arial"/>
            </a:endParaRPr>
          </a:p>
        </p:txBody>
      </p:sp>
    </p:spTree>
    <p:extLst>
      <p:ext uri="{BB962C8B-B14F-4D97-AF65-F5344CB8AC3E}">
        <p14:creationId xmlns:p14="http://schemas.microsoft.com/office/powerpoint/2010/main" val="2287582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033" y="1451527"/>
            <a:ext cx="7976366" cy="4194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6102136"/>
            <a:ext cx="9144000" cy="646331"/>
          </a:xfrm>
          <a:prstGeom prst="rect">
            <a:avLst/>
          </a:prstGeom>
          <a:noFill/>
        </p:spPr>
        <p:txBody>
          <a:bodyPr wrap="square" rtlCol="0">
            <a:spAutoFit/>
          </a:bodyPr>
          <a:lstStyle/>
          <a:p>
            <a:pPr algn="ctr"/>
            <a:r>
              <a:rPr lang="tr-TR" dirty="0">
                <a:latin typeface="Arial"/>
                <a:cs typeface="Arial"/>
              </a:rPr>
              <a:t>HEM RIDING FORM</a:t>
            </a:r>
            <a:br>
              <a:rPr lang="tr-TR" dirty="0">
                <a:latin typeface="Arial"/>
                <a:cs typeface="Arial"/>
              </a:rPr>
            </a:br>
            <a:endParaRPr lang="en-US" dirty="0">
              <a:latin typeface="Arial"/>
              <a:cs typeface="Arial"/>
            </a:endParaRPr>
          </a:p>
        </p:txBody>
      </p:sp>
    </p:spTree>
    <p:extLst>
      <p:ext uri="{BB962C8B-B14F-4D97-AF65-F5344CB8AC3E}">
        <p14:creationId xmlns:p14="http://schemas.microsoft.com/office/powerpoint/2010/main" val="27625533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2286000" y="197346"/>
            <a:ext cx="4572000" cy="5755423"/>
          </a:xfrm>
          <a:prstGeom prst="rect">
            <a:avLst/>
          </a:prstGeom>
        </p:spPr>
        <p:txBody>
          <a:bodyPr>
            <a:spAutoFit/>
          </a:bodyPr>
          <a:lstStyle/>
          <a:p>
            <a:pPr algn="ctr"/>
            <a:r>
              <a:rPr lang="tr-TR" dirty="0"/>
              <a:t> </a:t>
            </a:r>
            <a:endParaRPr lang="tr-TR" dirty="0" smtClean="0"/>
          </a:p>
          <a:p>
            <a:pPr algn="ctr"/>
            <a:endParaRPr lang="tr-TR" sz="2000" b="1" dirty="0" smtClean="0">
              <a:latin typeface="Agency FB" pitchFamily="34" charset="0"/>
            </a:endParaRPr>
          </a:p>
          <a:p>
            <a:pPr algn="ctr"/>
            <a:endParaRPr lang="tr-TR" sz="2000" b="1" dirty="0">
              <a:latin typeface="Agency FB" pitchFamily="34" charset="0"/>
            </a:endParaRPr>
          </a:p>
          <a:p>
            <a:pPr algn="ctr"/>
            <a:r>
              <a:rPr lang="tr-TR" sz="2000" b="1" dirty="0" smtClean="0">
                <a:latin typeface="Arial"/>
                <a:cs typeface="Arial"/>
              </a:rPr>
              <a:t>BİTEN </a:t>
            </a:r>
            <a:r>
              <a:rPr lang="tr-TR" sz="2000" b="1" dirty="0">
                <a:latin typeface="Arial"/>
                <a:cs typeface="Arial"/>
              </a:rPr>
              <a:t>TÜRKİYE PROJELERİMİZ </a:t>
            </a:r>
          </a:p>
          <a:p>
            <a:pPr algn="ctr"/>
            <a:endParaRPr lang="tr-TR" sz="2000" b="1" dirty="0">
              <a:latin typeface="Arial"/>
              <a:cs typeface="Arial"/>
            </a:endParaRPr>
          </a:p>
          <a:p>
            <a:pPr marL="285750" indent="-285750" algn="ctr">
              <a:buFont typeface="Arial"/>
              <a:buChar char="•"/>
            </a:pPr>
            <a:r>
              <a:rPr lang="tr-TR" dirty="0" smtClean="0">
                <a:latin typeface="Arial"/>
                <a:cs typeface="Arial"/>
              </a:rPr>
              <a:t>HABUR </a:t>
            </a:r>
            <a:r>
              <a:rPr lang="tr-TR" dirty="0">
                <a:latin typeface="Arial"/>
                <a:cs typeface="Arial"/>
              </a:rPr>
              <a:t>SINIR KAPISI</a:t>
            </a:r>
          </a:p>
          <a:p>
            <a:pPr algn="ctr"/>
            <a:r>
              <a:rPr lang="tr-TR" dirty="0" smtClean="0">
                <a:latin typeface="Arial"/>
                <a:cs typeface="Arial"/>
              </a:rPr>
              <a:t>300.000 M2</a:t>
            </a:r>
            <a:endParaRPr lang="tr-TR" dirty="0">
              <a:latin typeface="Arial"/>
              <a:cs typeface="Arial"/>
            </a:endParaRPr>
          </a:p>
          <a:p>
            <a:pPr algn="ctr"/>
            <a:endParaRPr lang="tr-TR" dirty="0">
              <a:latin typeface="Arial"/>
              <a:cs typeface="Arial"/>
            </a:endParaRPr>
          </a:p>
          <a:p>
            <a:pPr marL="285750" indent="-285750" algn="ctr">
              <a:buFont typeface="Arial"/>
              <a:buChar char="•"/>
            </a:pPr>
            <a:r>
              <a:rPr lang="tr-TR" dirty="0" smtClean="0">
                <a:latin typeface="Arial"/>
                <a:cs typeface="Arial"/>
              </a:rPr>
              <a:t>HATAY </a:t>
            </a:r>
            <a:r>
              <a:rPr lang="tr-TR" dirty="0">
                <a:latin typeface="Arial"/>
                <a:cs typeface="Arial"/>
              </a:rPr>
              <a:t>CİLVEGÖZÜ SINIR KAPISI</a:t>
            </a:r>
          </a:p>
          <a:p>
            <a:pPr algn="ctr"/>
            <a:r>
              <a:rPr lang="tr-TR" dirty="0">
                <a:latin typeface="Arial"/>
                <a:cs typeface="Arial"/>
              </a:rPr>
              <a:t>70.000 M2</a:t>
            </a:r>
          </a:p>
          <a:p>
            <a:pPr algn="ctr"/>
            <a:endParaRPr lang="tr-TR" b="1" dirty="0">
              <a:latin typeface="Arial"/>
              <a:cs typeface="Arial"/>
            </a:endParaRPr>
          </a:p>
          <a:p>
            <a:pPr marL="342900" indent="-342900" algn="ctr">
              <a:buFont typeface="Arial"/>
              <a:buChar char="•"/>
            </a:pPr>
            <a:r>
              <a:rPr lang="tr-TR" dirty="0">
                <a:latin typeface="Arial"/>
                <a:cs typeface="Arial"/>
              </a:rPr>
              <a:t>SARP SINIR KAPISI </a:t>
            </a:r>
            <a:endParaRPr lang="tr-TR" dirty="0" smtClean="0">
              <a:latin typeface="Arial"/>
              <a:cs typeface="Arial"/>
            </a:endParaRPr>
          </a:p>
          <a:p>
            <a:pPr algn="ctr"/>
            <a:r>
              <a:rPr lang="tr-TR" dirty="0" smtClean="0">
                <a:latin typeface="Arial"/>
                <a:cs typeface="Arial"/>
              </a:rPr>
              <a:t> </a:t>
            </a:r>
            <a:r>
              <a:rPr lang="tr-TR" dirty="0">
                <a:latin typeface="Arial"/>
                <a:cs typeface="Arial"/>
              </a:rPr>
              <a:t>50.000 M2</a:t>
            </a:r>
          </a:p>
          <a:p>
            <a:pPr algn="ctr"/>
            <a:endParaRPr lang="tr-TR" b="1" dirty="0">
              <a:latin typeface="Arial"/>
              <a:cs typeface="Arial"/>
            </a:endParaRPr>
          </a:p>
          <a:p>
            <a:pPr marL="285750" indent="-285750" algn="ctr">
              <a:buFont typeface="Arial"/>
              <a:buChar char="•"/>
            </a:pPr>
            <a:r>
              <a:rPr lang="tr-TR" dirty="0">
                <a:latin typeface="Arial"/>
                <a:cs typeface="Arial"/>
              </a:rPr>
              <a:t>BATMAN HAVALİMANI</a:t>
            </a:r>
          </a:p>
          <a:p>
            <a:pPr algn="ctr"/>
            <a:r>
              <a:rPr lang="tr-TR" dirty="0">
                <a:latin typeface="Arial"/>
                <a:cs typeface="Arial"/>
              </a:rPr>
              <a:t>80.000 M2</a:t>
            </a:r>
          </a:p>
          <a:p>
            <a:pPr algn="ctr"/>
            <a:endParaRPr lang="tr-TR" dirty="0">
              <a:latin typeface="Arial"/>
              <a:cs typeface="Arial"/>
            </a:endParaRPr>
          </a:p>
          <a:p>
            <a:pPr algn="ctr"/>
            <a:r>
              <a:rPr lang="tr-TR" dirty="0">
                <a:latin typeface="Arial"/>
                <a:cs typeface="Arial"/>
              </a:rPr>
              <a:t/>
            </a:r>
            <a:br>
              <a:rPr lang="tr-TR" dirty="0">
                <a:latin typeface="Arial"/>
                <a:cs typeface="Arial"/>
              </a:rPr>
            </a:br>
            <a:r>
              <a:rPr lang="tr-TR" dirty="0">
                <a:latin typeface="Arial"/>
                <a:cs typeface="Arial"/>
              </a:rPr>
              <a:t/>
            </a:r>
            <a:br>
              <a:rPr lang="tr-TR" dirty="0">
                <a:latin typeface="Arial"/>
                <a:cs typeface="Arial"/>
              </a:rPr>
            </a:br>
            <a:endParaRPr lang="en-US" dirty="0">
              <a:latin typeface="Arial"/>
              <a:cs typeface="Arial"/>
            </a:endParaRPr>
          </a:p>
        </p:txBody>
      </p:sp>
    </p:spTree>
    <p:extLst>
      <p:ext uri="{BB962C8B-B14F-4D97-AF65-F5344CB8AC3E}">
        <p14:creationId xmlns:p14="http://schemas.microsoft.com/office/powerpoint/2010/main" val="16245507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1918877" y="197346"/>
            <a:ext cx="4939123" cy="8771631"/>
          </a:xfrm>
          <a:prstGeom prst="rect">
            <a:avLst/>
          </a:prstGeom>
        </p:spPr>
        <p:txBody>
          <a:bodyPr wrap="square">
            <a:spAutoFit/>
          </a:bodyPr>
          <a:lstStyle/>
          <a:p>
            <a:pPr algn="ctr"/>
            <a:r>
              <a:rPr lang="tr-TR" dirty="0"/>
              <a:t> </a:t>
            </a:r>
            <a:endParaRPr lang="tr-TR" dirty="0" smtClean="0"/>
          </a:p>
          <a:p>
            <a:pPr algn="ctr"/>
            <a:endParaRPr lang="tr-TR" sz="2000" b="1" dirty="0" smtClean="0">
              <a:latin typeface="Agency FB" pitchFamily="34" charset="0"/>
            </a:endParaRPr>
          </a:p>
          <a:p>
            <a:pPr algn="ctr"/>
            <a:endParaRPr lang="tr-TR" sz="2000" b="1" dirty="0">
              <a:latin typeface="Agency FB" pitchFamily="34" charset="0"/>
            </a:endParaRPr>
          </a:p>
          <a:p>
            <a:pPr algn="ctr"/>
            <a:r>
              <a:rPr lang="tr-TR" sz="2000" b="1" dirty="0" smtClean="0">
                <a:latin typeface="Arial"/>
                <a:cs typeface="Arial"/>
              </a:rPr>
              <a:t>BİTEN BETON YOL </a:t>
            </a:r>
            <a:r>
              <a:rPr lang="tr-TR" sz="2000" b="1" dirty="0" smtClean="0">
                <a:latin typeface="Arial"/>
                <a:cs typeface="Arial"/>
              </a:rPr>
              <a:t>PROJELERİMİZ</a:t>
            </a:r>
            <a:endParaRPr lang="tr-TR" sz="2000" b="1" dirty="0">
              <a:latin typeface="Arial"/>
              <a:cs typeface="Arial"/>
            </a:endParaRPr>
          </a:p>
          <a:p>
            <a:pPr algn="ctr"/>
            <a:endParaRPr lang="tr-TR" dirty="0" smtClean="0">
              <a:latin typeface="Arial"/>
              <a:cs typeface="Arial"/>
            </a:endParaRPr>
          </a:p>
          <a:p>
            <a:pPr marL="285750" indent="-285750" algn="ctr">
              <a:buFont typeface="Arial"/>
              <a:buChar char="•"/>
            </a:pPr>
            <a:r>
              <a:rPr lang="tr-TR" dirty="0" smtClean="0">
                <a:latin typeface="Arial"/>
                <a:cs typeface="Arial"/>
              </a:rPr>
              <a:t>İZMİT KARTEPE BETON YOL</a:t>
            </a:r>
          </a:p>
          <a:p>
            <a:pPr algn="ctr"/>
            <a:r>
              <a:rPr lang="tr-TR" dirty="0" smtClean="0">
                <a:latin typeface="Arial"/>
                <a:cs typeface="Arial"/>
              </a:rPr>
              <a:t>19 KM</a:t>
            </a:r>
          </a:p>
          <a:p>
            <a:pPr algn="ctr"/>
            <a:endParaRPr lang="tr-TR" dirty="0">
              <a:latin typeface="Arial"/>
              <a:cs typeface="Arial"/>
            </a:endParaRPr>
          </a:p>
          <a:p>
            <a:pPr marL="285750" indent="-285750" algn="ctr">
              <a:buFont typeface="Arial"/>
              <a:buChar char="•"/>
            </a:pPr>
            <a:r>
              <a:rPr lang="tr-TR" dirty="0" smtClean="0">
                <a:latin typeface="Arial"/>
                <a:cs typeface="Arial"/>
              </a:rPr>
              <a:t>TRABZON TONYA KÖY </a:t>
            </a:r>
            <a:r>
              <a:rPr lang="tr-TR" dirty="0" smtClean="0">
                <a:latin typeface="Arial"/>
                <a:cs typeface="Arial"/>
              </a:rPr>
              <a:t>YOLU</a:t>
            </a:r>
          </a:p>
          <a:p>
            <a:pPr algn="ctr"/>
            <a:r>
              <a:rPr lang="tr-TR" dirty="0" smtClean="0">
                <a:latin typeface="Arial"/>
                <a:cs typeface="Arial"/>
              </a:rPr>
              <a:t>25 </a:t>
            </a:r>
            <a:r>
              <a:rPr lang="tr-TR" dirty="0" smtClean="0">
                <a:latin typeface="Arial"/>
                <a:cs typeface="Arial"/>
              </a:rPr>
              <a:t>KM</a:t>
            </a:r>
          </a:p>
          <a:p>
            <a:pPr algn="ctr"/>
            <a:endParaRPr lang="tr-TR" dirty="0">
              <a:latin typeface="Arial"/>
              <a:cs typeface="Arial"/>
            </a:endParaRPr>
          </a:p>
          <a:p>
            <a:pPr marL="285750" indent="-285750" algn="ctr">
              <a:buFont typeface="Arial"/>
              <a:buChar char="•"/>
            </a:pPr>
            <a:r>
              <a:rPr lang="tr-TR" dirty="0">
                <a:latin typeface="Arial"/>
                <a:cs typeface="Arial"/>
              </a:rPr>
              <a:t>AVCILAR TUZLA ARASI SAHİL DÜZENLEME</a:t>
            </a:r>
          </a:p>
          <a:p>
            <a:pPr algn="ctr"/>
            <a:r>
              <a:rPr lang="tr-TR" dirty="0">
                <a:latin typeface="Arial"/>
                <a:cs typeface="Arial"/>
              </a:rPr>
              <a:t>   </a:t>
            </a:r>
            <a:r>
              <a:rPr lang="tr-TR" dirty="0" smtClean="0">
                <a:latin typeface="Arial"/>
                <a:cs typeface="Arial"/>
              </a:rPr>
              <a:t> 500.000 M2</a:t>
            </a:r>
          </a:p>
          <a:p>
            <a:pPr algn="ctr"/>
            <a:endParaRPr lang="tr-TR" dirty="0" smtClean="0">
              <a:latin typeface="Arial"/>
              <a:cs typeface="Arial"/>
            </a:endParaRPr>
          </a:p>
          <a:p>
            <a:pPr marL="285750" indent="-285750" algn="ctr">
              <a:buFont typeface="Arial"/>
              <a:buChar char="•"/>
            </a:pPr>
            <a:r>
              <a:rPr lang="tr-TR" dirty="0" smtClean="0">
                <a:latin typeface="Arial"/>
                <a:cs typeface="Arial"/>
              </a:rPr>
              <a:t>ŞAKİRPAŞA </a:t>
            </a:r>
            <a:r>
              <a:rPr lang="tr-TR" dirty="0">
                <a:latin typeface="Arial"/>
                <a:cs typeface="Arial"/>
              </a:rPr>
              <a:t>ÇEVRE YOLU</a:t>
            </a:r>
          </a:p>
          <a:p>
            <a:pPr algn="ctr"/>
            <a:r>
              <a:rPr lang="tr-TR" dirty="0" smtClean="0">
                <a:latin typeface="Arial"/>
                <a:cs typeface="Arial"/>
              </a:rPr>
              <a:t>13 </a:t>
            </a:r>
            <a:r>
              <a:rPr lang="tr-TR" dirty="0">
                <a:latin typeface="Arial"/>
                <a:cs typeface="Arial"/>
              </a:rPr>
              <a:t>KM </a:t>
            </a:r>
          </a:p>
          <a:p>
            <a:pPr algn="ctr"/>
            <a:endParaRPr lang="tr-TR" dirty="0">
              <a:latin typeface="Arial"/>
              <a:cs typeface="Arial"/>
            </a:endParaRPr>
          </a:p>
          <a:p>
            <a:pPr algn="ctr"/>
            <a:endParaRPr lang="tr-TR" dirty="0" smtClean="0">
              <a:latin typeface="Arial"/>
              <a:cs typeface="Arial"/>
            </a:endParaRPr>
          </a:p>
          <a:p>
            <a:pPr algn="ctr"/>
            <a:endParaRPr lang="tr-TR" dirty="0">
              <a:latin typeface="Arial"/>
              <a:cs typeface="Arial"/>
            </a:endParaRPr>
          </a:p>
          <a:p>
            <a:pPr algn="ctr"/>
            <a:endParaRPr lang="tr-TR" dirty="0" smtClean="0">
              <a:latin typeface="Arial"/>
              <a:cs typeface="Arial"/>
            </a:endParaRPr>
          </a:p>
          <a:p>
            <a:pPr algn="ctr"/>
            <a:endParaRPr lang="tr-TR" dirty="0" smtClean="0">
              <a:latin typeface="Arial"/>
              <a:cs typeface="Arial"/>
            </a:endParaRPr>
          </a:p>
          <a:p>
            <a:pPr algn="ctr"/>
            <a:endParaRPr lang="tr-TR" dirty="0">
              <a:latin typeface="Arial"/>
              <a:cs typeface="Arial"/>
            </a:endParaRPr>
          </a:p>
          <a:p>
            <a:pPr algn="ctr"/>
            <a:endParaRPr lang="tr-TR" dirty="0" smtClean="0">
              <a:latin typeface="Arial"/>
              <a:cs typeface="Arial"/>
            </a:endParaRPr>
          </a:p>
          <a:p>
            <a:pPr algn="ctr"/>
            <a:endParaRPr lang="tr-TR" dirty="0" smtClean="0">
              <a:latin typeface="Arial"/>
              <a:cs typeface="Arial"/>
            </a:endParaRPr>
          </a:p>
          <a:p>
            <a:pPr algn="ctr"/>
            <a:endParaRPr lang="tr-TR" dirty="0">
              <a:latin typeface="Arial"/>
              <a:cs typeface="Arial"/>
            </a:endParaRPr>
          </a:p>
          <a:p>
            <a:pPr algn="ctr"/>
            <a:endParaRPr lang="tr-TR" dirty="0">
              <a:latin typeface="Arial"/>
              <a:cs typeface="Arial"/>
            </a:endParaRPr>
          </a:p>
          <a:p>
            <a:pPr algn="ctr"/>
            <a:r>
              <a:rPr lang="tr-TR" dirty="0">
                <a:latin typeface="Arial"/>
                <a:cs typeface="Arial"/>
              </a:rPr>
              <a:t/>
            </a:r>
            <a:br>
              <a:rPr lang="tr-TR" dirty="0">
                <a:latin typeface="Arial"/>
                <a:cs typeface="Arial"/>
              </a:rPr>
            </a:br>
            <a:r>
              <a:rPr lang="tr-TR" dirty="0">
                <a:latin typeface="Arial"/>
                <a:cs typeface="Arial"/>
              </a:rPr>
              <a:t/>
            </a:r>
            <a:br>
              <a:rPr lang="tr-TR" dirty="0">
                <a:latin typeface="Arial"/>
                <a:cs typeface="Arial"/>
              </a:rPr>
            </a:br>
            <a:r>
              <a:rPr lang="tr-TR" dirty="0">
                <a:latin typeface="Arial"/>
                <a:cs typeface="Arial"/>
              </a:rPr>
              <a:t/>
            </a:r>
            <a:br>
              <a:rPr lang="tr-TR" dirty="0">
                <a:latin typeface="Arial"/>
                <a:cs typeface="Arial"/>
              </a:rPr>
            </a:br>
            <a:endParaRPr lang="en-US" dirty="0">
              <a:latin typeface="Arial"/>
              <a:cs typeface="Arial"/>
            </a:endParaRPr>
          </a:p>
        </p:txBody>
      </p:sp>
    </p:spTree>
    <p:extLst>
      <p:ext uri="{BB962C8B-B14F-4D97-AF65-F5344CB8AC3E}">
        <p14:creationId xmlns:p14="http://schemas.microsoft.com/office/powerpoint/2010/main" val="32248267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811" y="1327275"/>
            <a:ext cx="7182742" cy="439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5914062"/>
            <a:ext cx="9144000" cy="369332"/>
          </a:xfrm>
          <a:prstGeom prst="rect">
            <a:avLst/>
          </a:prstGeom>
        </p:spPr>
        <p:txBody>
          <a:bodyPr wrap="square">
            <a:spAutoFit/>
          </a:bodyPr>
          <a:lstStyle/>
          <a:p>
            <a:pPr algn="ctr"/>
            <a:r>
              <a:rPr lang="tr-TR" dirty="0" smtClean="0">
                <a:solidFill>
                  <a:srgbClr val="FFFFFF"/>
                </a:solidFill>
                <a:latin typeface="Arial"/>
                <a:cs typeface="Arial"/>
              </a:rPr>
              <a:t>IĞDIR HAVALİMANI</a:t>
            </a:r>
            <a:endParaRPr lang="en-US" dirty="0">
              <a:solidFill>
                <a:srgbClr val="FFFFFF"/>
              </a:solidFill>
              <a:latin typeface="Arial"/>
              <a:cs typeface="Arial"/>
            </a:endParaRPr>
          </a:p>
        </p:txBody>
      </p:sp>
    </p:spTree>
    <p:extLst>
      <p:ext uri="{BB962C8B-B14F-4D97-AF65-F5344CB8AC3E}">
        <p14:creationId xmlns:p14="http://schemas.microsoft.com/office/powerpoint/2010/main" val="3520139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94" y="1231909"/>
            <a:ext cx="7728958" cy="4407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5954704"/>
            <a:ext cx="9140260" cy="369332"/>
          </a:xfrm>
          <a:prstGeom prst="rect">
            <a:avLst/>
          </a:prstGeom>
          <a:noFill/>
        </p:spPr>
        <p:txBody>
          <a:bodyPr wrap="square" rtlCol="0">
            <a:spAutoFit/>
          </a:bodyPr>
          <a:lstStyle/>
          <a:p>
            <a:pPr algn="ctr"/>
            <a:r>
              <a:rPr lang="tr-TR" dirty="0">
                <a:solidFill>
                  <a:srgbClr val="FFFFFF"/>
                </a:solidFill>
                <a:latin typeface="Arial"/>
                <a:cs typeface="Arial"/>
              </a:rPr>
              <a:t>BİNGÖL HAVALİMANI</a:t>
            </a:r>
            <a:endParaRPr lang="en-US" dirty="0">
              <a:solidFill>
                <a:srgbClr val="FFFFFF"/>
              </a:solidFill>
              <a:latin typeface="Arial"/>
              <a:cs typeface="Arial"/>
            </a:endParaRPr>
          </a:p>
        </p:txBody>
      </p:sp>
    </p:spTree>
    <p:extLst>
      <p:ext uri="{BB962C8B-B14F-4D97-AF65-F5344CB8AC3E}">
        <p14:creationId xmlns:p14="http://schemas.microsoft.com/office/powerpoint/2010/main" val="17951849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5951945"/>
            <a:ext cx="9144000" cy="369332"/>
          </a:xfrm>
          <a:prstGeom prst="rect">
            <a:avLst/>
          </a:prstGeom>
        </p:spPr>
        <p:txBody>
          <a:bodyPr wrap="square">
            <a:spAutoFit/>
          </a:bodyPr>
          <a:lstStyle/>
          <a:p>
            <a:pPr algn="ctr"/>
            <a:r>
              <a:rPr lang="tr-TR" dirty="0">
                <a:solidFill>
                  <a:srgbClr val="FFFFFF"/>
                </a:solidFill>
                <a:latin typeface="Arial"/>
                <a:cs typeface="Arial"/>
              </a:rPr>
              <a:t>KÜTAHYA BÖLGESEL HAVALİMANI</a:t>
            </a:r>
            <a:endParaRPr lang="en-US" dirty="0">
              <a:solidFill>
                <a:srgbClr val="FFFFFF"/>
              </a:solidFill>
              <a:latin typeface="Arial"/>
              <a:cs typeface="Arial"/>
            </a:endParaRPr>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705" y="1619929"/>
            <a:ext cx="7625058" cy="389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1849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6150567"/>
            <a:ext cx="9143999" cy="369332"/>
          </a:xfrm>
          <a:prstGeom prst="rect">
            <a:avLst/>
          </a:prstGeom>
        </p:spPr>
        <p:txBody>
          <a:bodyPr wrap="square">
            <a:spAutoFit/>
          </a:bodyPr>
          <a:lstStyle/>
          <a:p>
            <a:pPr algn="ctr"/>
            <a:r>
              <a:rPr lang="tr-TR" dirty="0">
                <a:solidFill>
                  <a:srgbClr val="FFFFFF"/>
                </a:solidFill>
                <a:latin typeface="Arial"/>
                <a:cs typeface="Arial"/>
              </a:rPr>
              <a:t>DİYARBAKIR HAVALİMANI</a:t>
            </a:r>
            <a:endParaRPr lang="en-US" dirty="0">
              <a:solidFill>
                <a:srgbClr val="FFFFFF"/>
              </a:solidFill>
              <a:latin typeface="Arial"/>
              <a:cs typeface="Arial"/>
            </a:endParaRPr>
          </a:p>
        </p:txBody>
      </p:sp>
      <p:pic>
        <p:nvPicPr>
          <p:cNvPr id="4" name="Picture 3" descr="C:\Users\DELL\Desktop\DİYRK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899" y="1428984"/>
            <a:ext cx="7956638" cy="4546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849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1" y="6105469"/>
            <a:ext cx="9143998" cy="369332"/>
          </a:xfrm>
          <a:prstGeom prst="rect">
            <a:avLst/>
          </a:prstGeom>
        </p:spPr>
        <p:txBody>
          <a:bodyPr wrap="square">
            <a:spAutoFit/>
          </a:bodyPr>
          <a:lstStyle/>
          <a:p>
            <a:pPr algn="ctr"/>
            <a:r>
              <a:rPr lang="tr-TR" dirty="0">
                <a:solidFill>
                  <a:srgbClr val="FFFFFF"/>
                </a:solidFill>
                <a:latin typeface="Arial"/>
                <a:cs typeface="Arial"/>
              </a:rPr>
              <a:t>MARDİN HAVALİMANI</a:t>
            </a:r>
            <a:endParaRPr lang="en-US" dirty="0">
              <a:solidFill>
                <a:srgbClr val="FFFFFF"/>
              </a:solidFill>
              <a:latin typeface="Arial"/>
              <a:cs typeface="Arial"/>
            </a:endParaRPr>
          </a:p>
        </p:txBody>
      </p:sp>
      <p:pic>
        <p:nvPicPr>
          <p:cNvPr id="4" name="Picture 3" descr="C:\Users\DELL\Desktop\MARD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04" y="1459136"/>
            <a:ext cx="7310514" cy="4399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849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1" y="6070827"/>
            <a:ext cx="9143998" cy="369332"/>
          </a:xfrm>
          <a:prstGeom prst="rect">
            <a:avLst/>
          </a:prstGeom>
        </p:spPr>
        <p:txBody>
          <a:bodyPr wrap="square">
            <a:spAutoFit/>
          </a:bodyPr>
          <a:lstStyle/>
          <a:p>
            <a:pPr algn="ctr"/>
            <a:r>
              <a:rPr lang="tr-TR" dirty="0">
                <a:solidFill>
                  <a:srgbClr val="FFFFFF"/>
                </a:solidFill>
                <a:latin typeface="Arial"/>
                <a:cs typeface="Arial"/>
              </a:rPr>
              <a:t>ISPARTA KARA HAVACILIK OKULU</a:t>
            </a:r>
            <a:endParaRPr lang="en-US" dirty="0">
              <a:solidFill>
                <a:srgbClr val="FFFFFF"/>
              </a:solidFill>
              <a:latin typeface="Arial"/>
              <a:cs typeface="Arial"/>
            </a:endParaRPr>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844" y="1448323"/>
            <a:ext cx="7155432" cy="4231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1849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6081852"/>
            <a:ext cx="9144000" cy="369332"/>
          </a:xfrm>
          <a:prstGeom prst="rect">
            <a:avLst/>
          </a:prstGeom>
        </p:spPr>
        <p:txBody>
          <a:bodyPr wrap="square">
            <a:spAutoFit/>
          </a:bodyPr>
          <a:lstStyle/>
          <a:p>
            <a:pPr algn="ctr"/>
            <a:r>
              <a:rPr lang="tr-TR" dirty="0" smtClean="0">
                <a:solidFill>
                  <a:srgbClr val="FFFFFF"/>
                </a:solidFill>
                <a:latin typeface="Arial"/>
                <a:cs typeface="Arial"/>
              </a:rPr>
              <a:t>İZMİR </a:t>
            </a:r>
            <a:r>
              <a:rPr lang="tr-TR" dirty="0">
                <a:solidFill>
                  <a:srgbClr val="FFFFFF"/>
                </a:solidFill>
                <a:latin typeface="Arial"/>
                <a:cs typeface="Arial"/>
              </a:rPr>
              <a:t>ADNAN MENDERDES HAVALİMANI</a:t>
            </a:r>
            <a:endParaRPr lang="en-US" dirty="0">
              <a:solidFill>
                <a:srgbClr val="FFFFFF"/>
              </a:solidFill>
              <a:latin typeface="Arial"/>
              <a:cs typeface="Arial"/>
            </a:endParaRPr>
          </a:p>
        </p:txBody>
      </p:sp>
      <p:pic>
        <p:nvPicPr>
          <p:cNvPr id="4" name="Picture 3" descr="C:\Users\DELL\Desktop\İZMİRR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817" y="1327275"/>
            <a:ext cx="7498170" cy="4473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84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6043518"/>
            <a:ext cx="9144000" cy="369332"/>
          </a:xfrm>
          <a:prstGeom prst="rect">
            <a:avLst/>
          </a:prstGeom>
        </p:spPr>
        <p:txBody>
          <a:bodyPr wrap="square">
            <a:spAutoFit/>
          </a:bodyPr>
          <a:lstStyle/>
          <a:p>
            <a:pPr algn="ctr"/>
            <a:r>
              <a:rPr lang="tr-TR" dirty="0">
                <a:solidFill>
                  <a:srgbClr val="FFFFFF"/>
                </a:solidFill>
                <a:latin typeface="Arial"/>
                <a:cs typeface="Arial"/>
              </a:rPr>
              <a:t>KONYA HAVALİMANI</a:t>
            </a:r>
            <a:endParaRPr lang="en-US" dirty="0">
              <a:solidFill>
                <a:srgbClr val="FFFFFF"/>
              </a:solidFill>
              <a:latin typeface="Arial"/>
              <a:cs typeface="Arial"/>
            </a:endParaRPr>
          </a:p>
        </p:txBody>
      </p:sp>
      <p:pic>
        <p:nvPicPr>
          <p:cNvPr id="4" name="Picture 3" descr="C:\Users\DELL\Desktop\KONYA HAVASLANS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96" y="1433728"/>
            <a:ext cx="7879442" cy="4384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84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descr="DD.ps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23" y="1327275"/>
            <a:ext cx="7843282" cy="4633008"/>
          </a:xfrm>
          <a:prstGeom prst="rect">
            <a:avLst/>
          </a:prstGeom>
        </p:spPr>
      </p:pic>
      <p:sp>
        <p:nvSpPr>
          <p:cNvPr id="4" name="TextBox 3"/>
          <p:cNvSpPr txBox="1"/>
          <p:nvPr/>
        </p:nvSpPr>
        <p:spPr>
          <a:xfrm>
            <a:off x="0" y="6119336"/>
            <a:ext cx="9144000" cy="369332"/>
          </a:xfrm>
          <a:prstGeom prst="rect">
            <a:avLst/>
          </a:prstGeom>
          <a:noFill/>
        </p:spPr>
        <p:txBody>
          <a:bodyPr wrap="square" rtlCol="0">
            <a:spAutoFit/>
          </a:bodyPr>
          <a:lstStyle/>
          <a:p>
            <a:pPr algn="ctr"/>
            <a:r>
              <a:rPr lang="tr-TR" dirty="0" smtClean="0">
                <a:latin typeface="Arial"/>
                <a:cs typeface="Arial"/>
              </a:rPr>
              <a:t>WIRTGEN </a:t>
            </a:r>
            <a:r>
              <a:rPr lang="tr-TR" dirty="0">
                <a:latin typeface="Arial"/>
                <a:cs typeface="Arial"/>
              </a:rPr>
              <a:t>SP500</a:t>
            </a:r>
            <a:endParaRPr lang="en-US" dirty="0">
              <a:latin typeface="Arial"/>
              <a:cs typeface="Arial"/>
            </a:endParaRPr>
          </a:p>
        </p:txBody>
      </p:sp>
    </p:spTree>
    <p:extLst>
      <p:ext uri="{BB962C8B-B14F-4D97-AF65-F5344CB8AC3E}">
        <p14:creationId xmlns:p14="http://schemas.microsoft.com/office/powerpoint/2010/main" val="276255334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153620" y="5927065"/>
            <a:ext cx="9297620" cy="369332"/>
          </a:xfrm>
          <a:prstGeom prst="rect">
            <a:avLst/>
          </a:prstGeom>
        </p:spPr>
        <p:txBody>
          <a:bodyPr wrap="square">
            <a:spAutoFit/>
          </a:bodyPr>
          <a:lstStyle/>
          <a:p>
            <a:pPr algn="ctr"/>
            <a:r>
              <a:rPr lang="tr-TR" dirty="0">
                <a:solidFill>
                  <a:srgbClr val="FFFFFF"/>
                </a:solidFill>
                <a:latin typeface="Arial"/>
                <a:cs typeface="Arial"/>
              </a:rPr>
              <a:t>İSTANBUL SABİHA GÖKÇEN HAVALİMANI </a:t>
            </a:r>
            <a:endParaRPr lang="en-US" dirty="0">
              <a:solidFill>
                <a:srgbClr val="FFFFFF"/>
              </a:solidFill>
              <a:latin typeface="Arial"/>
              <a:cs typeface="Arial"/>
            </a:endParaRPr>
          </a:p>
        </p:txBody>
      </p:sp>
      <p:pic>
        <p:nvPicPr>
          <p:cNvPr id="4" name="Picture 3" descr="C:\Users\DELL\Desktop\Istanbul-Sabiha-Gokcen-Havalimani-SA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627" y="1434722"/>
            <a:ext cx="7974758" cy="403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1849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TextBox 1"/>
          <p:cNvSpPr txBox="1"/>
          <p:nvPr/>
        </p:nvSpPr>
        <p:spPr>
          <a:xfrm>
            <a:off x="-276098" y="2913011"/>
            <a:ext cx="9144000" cy="677108"/>
          </a:xfrm>
          <a:prstGeom prst="rect">
            <a:avLst/>
          </a:prstGeom>
          <a:noFill/>
        </p:spPr>
        <p:txBody>
          <a:bodyPr wrap="square" rtlCol="0">
            <a:spAutoFit/>
          </a:bodyPr>
          <a:lstStyle/>
          <a:p>
            <a:pPr algn="r"/>
            <a:r>
              <a:rPr lang="en-US" sz="2000" dirty="0" smtClean="0">
                <a:latin typeface="Arial"/>
                <a:cs typeface="Arial"/>
              </a:rPr>
              <a:t>İŞ BİTİRMELER</a:t>
            </a:r>
          </a:p>
          <a:p>
            <a:pPr algn="r"/>
            <a:endParaRPr lang="en-US" dirty="0"/>
          </a:p>
        </p:txBody>
      </p:sp>
    </p:spTree>
    <p:extLst>
      <p:ext uri="{BB962C8B-B14F-4D97-AF65-F5344CB8AC3E}">
        <p14:creationId xmlns:p14="http://schemas.microsoft.com/office/powerpoint/2010/main" val="117514753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255" y="469396"/>
            <a:ext cx="5495926"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10622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175" y="551017"/>
            <a:ext cx="546735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11861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888" y="497721"/>
            <a:ext cx="5495925" cy="596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82390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370" y="424357"/>
            <a:ext cx="5467350" cy="621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685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5199" y="451486"/>
            <a:ext cx="546735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75253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200" y="566036"/>
            <a:ext cx="4333642" cy="596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20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154" y="483202"/>
            <a:ext cx="4393770" cy="6052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91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2044" y="472025"/>
            <a:ext cx="4389952" cy="6047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6463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1537514"/>
            <a:ext cx="9144000" cy="4893648"/>
          </a:xfrm>
          <a:prstGeom prst="rect">
            <a:avLst/>
          </a:prstGeom>
        </p:spPr>
        <p:txBody>
          <a:bodyPr wrap="square">
            <a:spAutoFit/>
          </a:bodyPr>
          <a:lstStyle/>
          <a:p>
            <a:pPr algn="ctr"/>
            <a:endParaRPr lang="tr-TR" sz="2000" b="1" dirty="0" smtClean="0">
              <a:latin typeface="Arial"/>
              <a:cs typeface="Arial"/>
            </a:endParaRPr>
          </a:p>
          <a:p>
            <a:pPr algn="ctr"/>
            <a:r>
              <a:rPr lang="tr-TR" sz="2000" b="1" dirty="0" smtClean="0">
                <a:latin typeface="Arial"/>
                <a:cs typeface="Arial"/>
              </a:rPr>
              <a:t>DEVAM </a:t>
            </a:r>
            <a:r>
              <a:rPr lang="tr-TR" sz="2000" b="1" dirty="0">
                <a:latin typeface="Arial"/>
                <a:cs typeface="Arial"/>
              </a:rPr>
              <a:t>EDEN </a:t>
            </a:r>
            <a:r>
              <a:rPr lang="tr-TR" sz="2000" b="1" dirty="0" smtClean="0">
                <a:latin typeface="Arial"/>
                <a:cs typeface="Arial"/>
              </a:rPr>
              <a:t>PROJELERİMİZ</a:t>
            </a:r>
          </a:p>
          <a:p>
            <a:pPr algn="ctr"/>
            <a:endParaRPr lang="tr-TR" sz="2000" b="1" dirty="0" smtClean="0">
              <a:latin typeface="Arial"/>
              <a:cs typeface="Arial"/>
            </a:endParaRPr>
          </a:p>
          <a:p>
            <a:pPr algn="ctr"/>
            <a:endParaRPr lang="tr-TR" b="1" dirty="0" smtClean="0">
              <a:latin typeface="Agency FB" pitchFamily="34" charset="0"/>
            </a:endParaRPr>
          </a:p>
          <a:p>
            <a:pPr marL="285750" indent="-285750" algn="ctr">
              <a:buFont typeface="Arial"/>
              <a:buChar char="•"/>
            </a:pPr>
            <a:r>
              <a:rPr lang="tr-TR" dirty="0">
                <a:latin typeface="Arial"/>
                <a:cs typeface="Arial"/>
              </a:rPr>
              <a:t>ADANA ÇUKUROVA BÖLGESEL </a:t>
            </a:r>
            <a:r>
              <a:rPr lang="tr-TR" dirty="0" smtClean="0">
                <a:latin typeface="Arial"/>
                <a:cs typeface="Arial"/>
              </a:rPr>
              <a:t>HAVALİMANI</a:t>
            </a:r>
          </a:p>
          <a:p>
            <a:pPr algn="ctr"/>
            <a:r>
              <a:rPr lang="tr-TR" dirty="0" smtClean="0">
                <a:latin typeface="Arial"/>
                <a:cs typeface="Arial"/>
              </a:rPr>
              <a:t> </a:t>
            </a:r>
            <a:r>
              <a:rPr lang="tr-TR" dirty="0">
                <a:latin typeface="Arial"/>
                <a:cs typeface="Arial"/>
              </a:rPr>
              <a:t>1.300.000 M2</a:t>
            </a:r>
            <a:br>
              <a:rPr lang="tr-TR" dirty="0">
                <a:latin typeface="Arial"/>
                <a:cs typeface="Arial"/>
              </a:rPr>
            </a:br>
            <a:r>
              <a:rPr lang="tr-TR" dirty="0" smtClean="0">
                <a:latin typeface="Arial"/>
                <a:cs typeface="Arial"/>
              </a:rPr>
              <a:t> </a:t>
            </a:r>
          </a:p>
          <a:p>
            <a:pPr marL="285750" indent="-285750" algn="ctr">
              <a:buFont typeface="Arial"/>
              <a:buChar char="•"/>
            </a:pPr>
            <a:r>
              <a:rPr lang="tr-TR" dirty="0" smtClean="0">
                <a:latin typeface="Arial"/>
                <a:cs typeface="Arial"/>
              </a:rPr>
              <a:t>MALATYA </a:t>
            </a:r>
            <a:r>
              <a:rPr lang="tr-TR" dirty="0">
                <a:latin typeface="Arial"/>
                <a:cs typeface="Arial"/>
              </a:rPr>
              <a:t>7</a:t>
            </a:r>
            <a:r>
              <a:rPr lang="tr-TR" dirty="0" smtClean="0">
                <a:latin typeface="Arial"/>
                <a:cs typeface="Arial"/>
              </a:rPr>
              <a:t>. ANA </a:t>
            </a:r>
            <a:r>
              <a:rPr lang="tr-TR" dirty="0">
                <a:latin typeface="Arial"/>
                <a:cs typeface="Arial"/>
              </a:rPr>
              <a:t>JET ÜSSÜ HAVALİMANI </a:t>
            </a:r>
            <a:endParaRPr lang="tr-TR" dirty="0" smtClean="0">
              <a:latin typeface="Arial"/>
              <a:cs typeface="Arial"/>
            </a:endParaRPr>
          </a:p>
          <a:p>
            <a:pPr algn="ctr"/>
            <a:r>
              <a:rPr lang="tr-TR" dirty="0" smtClean="0">
                <a:latin typeface="Arial"/>
                <a:cs typeface="Arial"/>
              </a:rPr>
              <a:t>330.000M2</a:t>
            </a:r>
            <a:r>
              <a:rPr lang="tr-TR" dirty="0">
                <a:latin typeface="Arial"/>
                <a:cs typeface="Arial"/>
              </a:rPr>
              <a:t/>
            </a:r>
            <a:br>
              <a:rPr lang="tr-TR" dirty="0">
                <a:latin typeface="Arial"/>
                <a:cs typeface="Arial"/>
              </a:rPr>
            </a:br>
            <a:endParaRPr lang="tr-TR" dirty="0" smtClean="0">
              <a:latin typeface="Arial"/>
              <a:cs typeface="Arial"/>
            </a:endParaRPr>
          </a:p>
          <a:p>
            <a:pPr marL="285750" indent="-285750" algn="ctr">
              <a:buFont typeface="Arial"/>
              <a:buChar char="•"/>
            </a:pPr>
            <a:r>
              <a:rPr lang="tr-TR" dirty="0" smtClean="0">
                <a:latin typeface="Arial"/>
                <a:cs typeface="Arial"/>
              </a:rPr>
              <a:t>KONYA </a:t>
            </a:r>
            <a:r>
              <a:rPr lang="tr-TR" dirty="0">
                <a:latin typeface="Arial"/>
                <a:cs typeface="Arial"/>
              </a:rPr>
              <a:t>KAYACIK LOJİSTİK MERKEZİ </a:t>
            </a:r>
            <a:endParaRPr lang="tr-TR" dirty="0" smtClean="0">
              <a:latin typeface="Arial"/>
              <a:cs typeface="Arial"/>
            </a:endParaRPr>
          </a:p>
          <a:p>
            <a:pPr algn="ctr"/>
            <a:r>
              <a:rPr lang="tr-TR" dirty="0" smtClean="0">
                <a:latin typeface="Arial"/>
                <a:cs typeface="Arial"/>
              </a:rPr>
              <a:t>480.000 </a:t>
            </a:r>
            <a:r>
              <a:rPr lang="tr-TR" dirty="0">
                <a:latin typeface="Arial"/>
                <a:cs typeface="Arial"/>
              </a:rPr>
              <a:t>M2</a:t>
            </a:r>
            <a:br>
              <a:rPr lang="tr-TR" dirty="0">
                <a:latin typeface="Arial"/>
                <a:cs typeface="Arial"/>
              </a:rPr>
            </a:br>
            <a:r>
              <a:rPr lang="tr-TR" dirty="0">
                <a:latin typeface="Arial"/>
                <a:cs typeface="Arial"/>
              </a:rPr>
              <a:t/>
            </a:r>
            <a:br>
              <a:rPr lang="tr-TR" dirty="0">
                <a:latin typeface="Arial"/>
                <a:cs typeface="Arial"/>
              </a:rPr>
            </a:br>
            <a:endParaRPr lang="tr-TR" b="1" dirty="0">
              <a:latin typeface="Arial"/>
              <a:cs typeface="Arial"/>
            </a:endParaRPr>
          </a:p>
          <a:p>
            <a:endParaRPr lang="tr-TR" b="1" dirty="0" smtClean="0">
              <a:latin typeface="Agency FB" pitchFamily="34" charset="0"/>
            </a:endParaRPr>
          </a:p>
          <a:p>
            <a:endParaRPr lang="tr-TR" b="1" dirty="0">
              <a:latin typeface="Agency FB" pitchFamily="34" charset="0"/>
            </a:endParaRPr>
          </a:p>
          <a:p>
            <a:endParaRPr lang="tr-TR" b="1" dirty="0">
              <a:latin typeface="Agency FB" pitchFamily="34" charset="0"/>
            </a:endParaRPr>
          </a:p>
        </p:txBody>
      </p:sp>
    </p:spTree>
    <p:extLst>
      <p:ext uri="{BB962C8B-B14F-4D97-AF65-F5344CB8AC3E}">
        <p14:creationId xmlns:p14="http://schemas.microsoft.com/office/powerpoint/2010/main" val="7363475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4439" y="362029"/>
            <a:ext cx="4445166" cy="6123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77743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6292" y="498532"/>
            <a:ext cx="4307118" cy="5933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24379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935" y="606940"/>
            <a:ext cx="4189818" cy="577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07582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0" y="197346"/>
            <a:ext cx="9144000" cy="6647975"/>
          </a:xfrm>
          <a:prstGeom prst="rect">
            <a:avLst/>
          </a:prstGeom>
        </p:spPr>
        <p:txBody>
          <a:bodyPr wrap="square">
            <a:spAutoFit/>
          </a:bodyPr>
          <a:lstStyle/>
          <a:p>
            <a:pPr algn="ctr"/>
            <a:r>
              <a:rPr lang="tr-TR" dirty="0"/>
              <a:t> </a:t>
            </a:r>
            <a:endParaRPr lang="tr-TR" dirty="0" smtClean="0"/>
          </a:p>
          <a:p>
            <a:pPr algn="ctr"/>
            <a:endParaRPr lang="tr-TR" sz="2000" b="1" dirty="0" smtClean="0">
              <a:latin typeface="Agency FB" pitchFamily="34" charset="0"/>
            </a:endParaRPr>
          </a:p>
          <a:p>
            <a:pPr algn="ctr"/>
            <a:endParaRPr lang="tr-TR" sz="2000" b="1" dirty="0">
              <a:latin typeface="Agency FB" pitchFamily="34" charset="0"/>
            </a:endParaRPr>
          </a:p>
          <a:p>
            <a:pPr algn="ctr"/>
            <a:endParaRPr lang="tr-TR" sz="2000" b="1" dirty="0" smtClean="0">
              <a:latin typeface="Arial"/>
              <a:cs typeface="Arial"/>
            </a:endParaRPr>
          </a:p>
          <a:p>
            <a:pPr algn="ctr"/>
            <a:r>
              <a:rPr lang="tr-TR" sz="2000" b="1" dirty="0" smtClean="0">
                <a:latin typeface="Arial"/>
                <a:cs typeface="Arial"/>
              </a:rPr>
              <a:t>İLETİŞİM BİLGİLERİMİZ</a:t>
            </a:r>
            <a:r>
              <a:rPr lang="tr-TR" sz="2000" b="1" dirty="0">
                <a:latin typeface="Arial"/>
                <a:cs typeface="Arial"/>
              </a:rPr>
              <a:t/>
            </a:r>
            <a:br>
              <a:rPr lang="tr-TR" sz="2000" b="1" dirty="0">
                <a:latin typeface="Arial"/>
                <a:cs typeface="Arial"/>
              </a:rPr>
            </a:br>
            <a:r>
              <a:rPr lang="tr-TR" sz="2000" b="1" dirty="0">
                <a:latin typeface="Arial"/>
                <a:cs typeface="Arial"/>
              </a:rPr>
              <a:t/>
            </a:r>
            <a:br>
              <a:rPr lang="tr-TR" sz="2000" b="1" dirty="0">
                <a:latin typeface="Arial"/>
                <a:cs typeface="Arial"/>
              </a:rPr>
            </a:br>
            <a:endParaRPr lang="tr-TR" sz="2000" b="1" dirty="0" smtClean="0">
              <a:latin typeface="Arial"/>
              <a:cs typeface="Arial"/>
            </a:endParaRPr>
          </a:p>
          <a:p>
            <a:pPr algn="ctr"/>
            <a:r>
              <a:rPr lang="tr-TR" dirty="0" smtClean="0">
                <a:latin typeface="Arial"/>
                <a:cs typeface="Arial"/>
              </a:rPr>
              <a:t>Adres: Mehmet Akif Caddesi Eroğlu İş Merkezi Kat:4/409 BUCA </a:t>
            </a:r>
            <a:r>
              <a:rPr lang="mr-IN" dirty="0" smtClean="0">
                <a:latin typeface="Arial"/>
                <a:cs typeface="Arial"/>
              </a:rPr>
              <a:t>–</a:t>
            </a:r>
            <a:r>
              <a:rPr lang="tr-TR" dirty="0" smtClean="0">
                <a:latin typeface="Arial"/>
                <a:cs typeface="Arial"/>
              </a:rPr>
              <a:t> İZMİR</a:t>
            </a:r>
          </a:p>
          <a:p>
            <a:pPr algn="ctr"/>
            <a:endParaRPr lang="tr-TR" dirty="0" smtClean="0">
              <a:latin typeface="Arial"/>
              <a:cs typeface="Arial"/>
            </a:endParaRPr>
          </a:p>
          <a:p>
            <a:pPr algn="ctr"/>
            <a:r>
              <a:rPr lang="tr-TR" dirty="0" smtClean="0">
                <a:latin typeface="Arial"/>
                <a:cs typeface="Arial"/>
              </a:rPr>
              <a:t>Mail: info@ciapron.com</a:t>
            </a:r>
          </a:p>
          <a:p>
            <a:pPr algn="ctr"/>
            <a:r>
              <a:rPr lang="tr-TR" dirty="0" smtClean="0">
                <a:latin typeface="Arial"/>
                <a:cs typeface="Arial"/>
              </a:rPr>
              <a:t>              ciapron@hotmail.com</a:t>
            </a:r>
          </a:p>
          <a:p>
            <a:pPr algn="ctr"/>
            <a:endParaRPr lang="tr-TR" dirty="0" smtClean="0">
              <a:latin typeface="Arial"/>
              <a:cs typeface="Arial"/>
            </a:endParaRPr>
          </a:p>
          <a:p>
            <a:pPr algn="ctr"/>
            <a:r>
              <a:rPr lang="tr-TR" dirty="0" smtClean="0">
                <a:latin typeface="Arial"/>
                <a:cs typeface="Arial"/>
              </a:rPr>
              <a:t> Telefon: (532) 272 82 58</a:t>
            </a:r>
            <a:endParaRPr lang="tr-TR" dirty="0" smtClean="0">
              <a:latin typeface="Arial"/>
              <a:cs typeface="Arial"/>
            </a:endParaRPr>
          </a:p>
          <a:p>
            <a:pPr algn="ctr"/>
            <a:endParaRPr lang="tr-TR" dirty="0" smtClean="0">
              <a:latin typeface="Arial"/>
              <a:cs typeface="Arial"/>
            </a:endParaRPr>
          </a:p>
          <a:p>
            <a:pPr algn="ctr"/>
            <a:endParaRPr lang="tr-TR" dirty="0">
              <a:latin typeface="Arial"/>
              <a:cs typeface="Arial"/>
            </a:endParaRPr>
          </a:p>
          <a:p>
            <a:pPr algn="ctr"/>
            <a:endParaRPr lang="tr-TR" dirty="0" smtClean="0">
              <a:latin typeface="Arial"/>
              <a:cs typeface="Arial"/>
            </a:endParaRPr>
          </a:p>
          <a:p>
            <a:pPr algn="ctr"/>
            <a:endParaRPr lang="tr-TR" dirty="0" smtClean="0">
              <a:latin typeface="Arial"/>
              <a:cs typeface="Arial"/>
            </a:endParaRPr>
          </a:p>
          <a:p>
            <a:pPr algn="ctr"/>
            <a:endParaRPr lang="tr-TR" dirty="0">
              <a:latin typeface="Arial"/>
              <a:cs typeface="Arial"/>
            </a:endParaRPr>
          </a:p>
          <a:p>
            <a:pPr algn="ctr"/>
            <a:endParaRPr lang="tr-TR" dirty="0">
              <a:latin typeface="Arial"/>
              <a:cs typeface="Arial"/>
            </a:endParaRPr>
          </a:p>
          <a:p>
            <a:pPr algn="ctr"/>
            <a:r>
              <a:rPr lang="tr-TR" dirty="0">
                <a:latin typeface="Arial"/>
                <a:cs typeface="Arial"/>
              </a:rPr>
              <a:t/>
            </a:r>
            <a:br>
              <a:rPr lang="tr-TR" dirty="0">
                <a:latin typeface="Arial"/>
                <a:cs typeface="Arial"/>
              </a:rPr>
            </a:br>
            <a:r>
              <a:rPr lang="tr-TR" dirty="0">
                <a:latin typeface="Arial"/>
                <a:cs typeface="Arial"/>
              </a:rPr>
              <a:t/>
            </a:r>
            <a:br>
              <a:rPr lang="tr-TR" dirty="0">
                <a:latin typeface="Arial"/>
                <a:cs typeface="Arial"/>
              </a:rPr>
            </a:br>
            <a:r>
              <a:rPr lang="tr-TR" dirty="0">
                <a:latin typeface="Arial"/>
                <a:cs typeface="Arial"/>
              </a:rPr>
              <a:t/>
            </a:r>
            <a:br>
              <a:rPr lang="tr-TR" dirty="0">
                <a:latin typeface="Arial"/>
                <a:cs typeface="Arial"/>
              </a:rPr>
            </a:br>
            <a:endParaRPr lang="en-US" dirty="0">
              <a:latin typeface="Arial"/>
              <a:cs typeface="Arial"/>
            </a:endParaRPr>
          </a:p>
        </p:txBody>
      </p:sp>
    </p:spTree>
    <p:extLst>
      <p:ext uri="{BB962C8B-B14F-4D97-AF65-F5344CB8AC3E}">
        <p14:creationId xmlns:p14="http://schemas.microsoft.com/office/powerpoint/2010/main" val="2724538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37438" y="5907297"/>
            <a:ext cx="9088180" cy="369332"/>
          </a:xfrm>
          <a:prstGeom prst="rect">
            <a:avLst/>
          </a:prstGeom>
        </p:spPr>
        <p:txBody>
          <a:bodyPr wrap="square">
            <a:spAutoFit/>
          </a:bodyPr>
          <a:lstStyle/>
          <a:p>
            <a:pPr algn="ctr"/>
            <a:r>
              <a:rPr lang="tr-TR" dirty="0">
                <a:solidFill>
                  <a:srgbClr val="FFFFFF"/>
                </a:solidFill>
                <a:latin typeface="Arial"/>
                <a:cs typeface="Arial"/>
              </a:rPr>
              <a:t>ADANA ÇUKUROVA BÖLGESEL HAVALİMANI</a:t>
            </a:r>
            <a:endParaRPr lang="en-US" dirty="0">
              <a:solidFill>
                <a:srgbClr val="FFFFFF"/>
              </a:solidFill>
              <a:latin typeface="Arial"/>
              <a:cs typeface="Arial"/>
            </a:endParaRPr>
          </a:p>
        </p:txBody>
      </p:sp>
      <p:pic>
        <p:nvPicPr>
          <p:cNvPr id="4" name="Picture 3"/>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357" y="1643331"/>
            <a:ext cx="8335550" cy="3857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4128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37438" y="5907297"/>
            <a:ext cx="9088180" cy="369332"/>
          </a:xfrm>
          <a:prstGeom prst="rect">
            <a:avLst/>
          </a:prstGeom>
        </p:spPr>
        <p:txBody>
          <a:bodyPr wrap="square">
            <a:spAutoFit/>
          </a:bodyPr>
          <a:lstStyle/>
          <a:p>
            <a:pPr algn="ctr"/>
            <a:r>
              <a:rPr lang="tr-TR" dirty="0">
                <a:solidFill>
                  <a:srgbClr val="FFFFFF"/>
                </a:solidFill>
                <a:latin typeface="Arial"/>
                <a:cs typeface="Arial"/>
              </a:rPr>
              <a:t>ADANA ÇUKUROVA BÖLGESEL HAVALİMANI</a:t>
            </a:r>
            <a:endParaRPr lang="en-US" dirty="0">
              <a:solidFill>
                <a:srgbClr val="FFFFFF"/>
              </a:solidFill>
              <a:latin typeface="Arial"/>
              <a:cs typeface="Arial"/>
            </a:endParaRPr>
          </a:p>
        </p:txBody>
      </p:sp>
      <p:pic>
        <p:nvPicPr>
          <p:cNvPr id="3" name="Picture 2" descr="9ffe4033-a2d3-483a-a2ec-064ce56c5c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6103" y="1122077"/>
            <a:ext cx="6151794" cy="4613846"/>
          </a:xfrm>
          <a:prstGeom prst="rect">
            <a:avLst/>
          </a:prstGeom>
        </p:spPr>
      </p:pic>
    </p:spTree>
    <p:extLst>
      <p:ext uri="{BB962C8B-B14F-4D97-AF65-F5344CB8AC3E}">
        <p14:creationId xmlns:p14="http://schemas.microsoft.com/office/powerpoint/2010/main" val="3552206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E.ps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251"/>
            <a:ext cx="1618418" cy="1203024"/>
          </a:xfrm>
          <a:prstGeom prst="rect">
            <a:avLst/>
          </a:prstGeom>
        </p:spPr>
      </p:pic>
      <p:sp>
        <p:nvSpPr>
          <p:cNvPr id="2" name="Rectangle 1"/>
          <p:cNvSpPr/>
          <p:nvPr/>
        </p:nvSpPr>
        <p:spPr>
          <a:xfrm>
            <a:off x="37438" y="5907297"/>
            <a:ext cx="9088180" cy="369332"/>
          </a:xfrm>
          <a:prstGeom prst="rect">
            <a:avLst/>
          </a:prstGeom>
        </p:spPr>
        <p:txBody>
          <a:bodyPr wrap="square">
            <a:spAutoFit/>
          </a:bodyPr>
          <a:lstStyle/>
          <a:p>
            <a:pPr algn="ctr"/>
            <a:r>
              <a:rPr lang="tr-TR" dirty="0">
                <a:solidFill>
                  <a:srgbClr val="FFFFFF"/>
                </a:solidFill>
                <a:latin typeface="Arial"/>
                <a:cs typeface="Arial"/>
              </a:rPr>
              <a:t>ADANA ÇUKUROVA BÖLGESEL HAVALİMANI</a:t>
            </a:r>
            <a:endParaRPr lang="en-US" dirty="0">
              <a:solidFill>
                <a:srgbClr val="FFFFFF"/>
              </a:solidFill>
              <a:latin typeface="Arial"/>
              <a:cs typeface="Arial"/>
            </a:endParaRPr>
          </a:p>
        </p:txBody>
      </p:sp>
      <p:pic>
        <p:nvPicPr>
          <p:cNvPr id="3" name="Picture 2" descr="61367102-96fb-43aa-930e-79ad4e08014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5127" y="1173845"/>
            <a:ext cx="6013746" cy="4510310"/>
          </a:xfrm>
          <a:prstGeom prst="rect">
            <a:avLst/>
          </a:prstGeom>
        </p:spPr>
      </p:pic>
    </p:spTree>
    <p:extLst>
      <p:ext uri="{BB962C8B-B14F-4D97-AF65-F5344CB8AC3E}">
        <p14:creationId xmlns:p14="http://schemas.microsoft.com/office/powerpoint/2010/main" val="38331198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Story">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tory">
      <a:majorFont>
        <a:latin typeface="Calisto MT"/>
        <a:ea typeface=""/>
        <a:cs typeface=""/>
        <a:font script="Jpan" typeface="ＭＳ Ｐ明朝"/>
      </a:majorFont>
      <a:minorFont>
        <a:latin typeface="Calisto MT"/>
        <a:ea typeface=""/>
        <a:cs typeface=""/>
        <a:font script="Jpan" typeface="ＭＳ Ｐ明朝"/>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Story.thmx</Template>
  <TotalTime>380</TotalTime>
  <Words>367</Words>
  <Application>Microsoft Macintosh PowerPoint</Application>
  <PresentationFormat>On-screen Show (4:3)</PresentationFormat>
  <Paragraphs>215</Paragraphs>
  <Slides>63</Slides>
  <Notes>0</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Jackson 5</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Jackson</dc:creator>
  <cp:lastModifiedBy>Michael Jackson</cp:lastModifiedBy>
  <cp:revision>84</cp:revision>
  <dcterms:created xsi:type="dcterms:W3CDTF">2018-12-15T17:29:57Z</dcterms:created>
  <dcterms:modified xsi:type="dcterms:W3CDTF">2019-03-15T15:51:39Z</dcterms:modified>
</cp:coreProperties>
</file>